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4" r:id="rId1"/>
  </p:sldMasterIdLst>
  <p:sldIdLst>
    <p:sldId id="256" r:id="rId2"/>
    <p:sldId id="257" r:id="rId3"/>
    <p:sldId id="265" r:id="rId4"/>
    <p:sldId id="269" r:id="rId5"/>
    <p:sldId id="272" r:id="rId6"/>
    <p:sldId id="270" r:id="rId7"/>
    <p:sldId id="271" r:id="rId8"/>
    <p:sldId id="278" r:id="rId9"/>
    <p:sldId id="276" r:id="rId10"/>
    <p:sldId id="267" r:id="rId11"/>
    <p:sldId id="273" r:id="rId12"/>
    <p:sldId id="266" r:id="rId13"/>
  </p:sldIdLst>
  <p:sldSz cx="12192000" cy="6858000"/>
  <p:notesSz cx="7010400" cy="9296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F004DBA3-2E81-47A4-B457-F7928745BFDD}" type="datetimeFigureOut">
              <a:rPr lang="es-EC" smtClean="0"/>
              <a:t>25/6/2024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403058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004DBA3-2E81-47A4-B457-F7928745BFDD}" type="datetimeFigureOut">
              <a:rPr lang="es-EC" smtClean="0"/>
              <a:t>25/6/2024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347926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004DBA3-2E81-47A4-B457-F7928745BFDD}" type="datetimeFigureOut">
              <a:rPr lang="es-EC" smtClean="0"/>
              <a:t>25/6/2024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144910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004DBA3-2E81-47A4-B457-F7928745BFDD}" type="datetimeFigureOut">
              <a:rPr lang="es-EC" smtClean="0"/>
              <a:t>25/6/2024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80604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004DBA3-2E81-47A4-B457-F7928745BFDD}" type="datetimeFigureOut">
              <a:rPr lang="es-EC" smtClean="0"/>
              <a:t>25/6/2024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165362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004DBA3-2E81-47A4-B457-F7928745BFDD}" type="datetimeFigureOut">
              <a:rPr lang="es-EC" smtClean="0"/>
              <a:t>25/6/2024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222189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004DBA3-2E81-47A4-B457-F7928745BFDD}" type="datetimeFigureOut">
              <a:rPr lang="es-EC" smtClean="0"/>
              <a:t>25/6/2024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310734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004DBA3-2E81-47A4-B457-F7928745BFDD}" type="datetimeFigureOut">
              <a:rPr lang="es-EC" smtClean="0"/>
              <a:t>25/6/2024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266194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004DBA3-2E81-47A4-B457-F7928745BFDD}" type="datetimeFigureOut">
              <a:rPr lang="es-EC" smtClean="0"/>
              <a:t>25/6/2024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252396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004DBA3-2E81-47A4-B457-F7928745BFDD}" type="datetimeFigureOut">
              <a:rPr lang="es-EC" smtClean="0"/>
              <a:t>25/6/2024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16090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004DBA3-2E81-47A4-B457-F7928745BFDD}" type="datetimeFigureOut">
              <a:rPr lang="es-EC" smtClean="0"/>
              <a:t>25/6/2024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10556B3-9F0C-4557-A379-99B944AECB3A}" type="slidenum">
              <a:rPr lang="es-EC" smtClean="0"/>
              <a:t>‹Nº›</a:t>
            </a:fld>
            <a:endParaRPr lang="es-EC"/>
          </a:p>
        </p:txBody>
      </p:sp>
    </p:spTree>
    <p:extLst>
      <p:ext uri="{BB962C8B-B14F-4D97-AF65-F5344CB8AC3E}">
        <p14:creationId xmlns:p14="http://schemas.microsoft.com/office/powerpoint/2010/main" val="219013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DBA3-2E81-47A4-B457-F7928745BFDD}" type="datetimeFigureOut">
              <a:rPr lang="es-EC" smtClean="0"/>
              <a:t>25/6/2024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556B3-9F0C-4557-A379-99B944AECB3A}" type="slidenum">
              <a:rPr lang="es-EC" smtClean="0"/>
              <a:t>‹Nº›</a:t>
            </a:fld>
            <a:endParaRPr lang="es-EC"/>
          </a:p>
        </p:txBody>
      </p:sp>
    </p:spTree>
    <p:extLst>
      <p:ext uri="{BB962C8B-B14F-4D97-AF65-F5344CB8AC3E}">
        <p14:creationId xmlns:p14="http://schemas.microsoft.com/office/powerpoint/2010/main" val="2321101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87563" y="2514164"/>
            <a:ext cx="9502357" cy="1815882"/>
          </a:xfrm>
          <a:prstGeom prst="rect">
            <a:avLst/>
          </a:prstGeom>
        </p:spPr>
        <p:txBody>
          <a:bodyPr wrap="square">
            <a:spAutoFit/>
          </a:bodyPr>
          <a:lstStyle/>
          <a:p>
            <a:pPr algn="ctr">
              <a:spcAft>
                <a:spcPts val="0"/>
              </a:spcAft>
            </a:pPr>
            <a:r>
              <a:rPr lang="es-ES" sz="3600" b="1" dirty="0" smtClean="0">
                <a:latin typeface="Cambria" panose="02040503050406030204" pitchFamily="18" charset="0"/>
                <a:ea typeface="MS Mincho"/>
                <a:cs typeface="Times New Roman" panose="02020603050405020304" pitchFamily="18" charset="0"/>
              </a:rPr>
              <a:t>RENDICIÓN DE CUENTAS 2023</a:t>
            </a:r>
          </a:p>
          <a:p>
            <a:pPr algn="ctr">
              <a:spcAft>
                <a:spcPts val="0"/>
              </a:spcAft>
            </a:pPr>
            <a:endParaRPr lang="es-ES" sz="3600" b="1" dirty="0" smtClean="0">
              <a:latin typeface="Cambria" panose="02040503050406030204" pitchFamily="18" charset="0"/>
              <a:ea typeface="MS Mincho"/>
              <a:cs typeface="Times New Roman" panose="02020603050405020304" pitchFamily="18" charset="0"/>
            </a:endParaRPr>
          </a:p>
          <a:p>
            <a:pPr algn="ctr">
              <a:spcAft>
                <a:spcPts val="0"/>
              </a:spcAft>
            </a:pPr>
            <a:r>
              <a:rPr lang="es-ES" sz="2000" b="1" dirty="0" smtClean="0">
                <a:latin typeface="Cambria" panose="02040503050406030204" pitchFamily="18" charset="0"/>
                <a:ea typeface="MS Mincho"/>
                <a:cs typeface="Times New Roman" panose="02020603050405020304" pitchFamily="18" charset="0"/>
              </a:rPr>
              <a:t>CORPORACIÓN </a:t>
            </a:r>
            <a:r>
              <a:rPr lang="es-ES" sz="2000" b="1" dirty="0">
                <a:latin typeface="Cambria" panose="02040503050406030204" pitchFamily="18" charset="0"/>
                <a:ea typeface="MS Mincho"/>
                <a:cs typeface="Times New Roman" panose="02020603050405020304" pitchFamily="18" charset="0"/>
              </a:rPr>
              <a:t>INSTITUTO DE LA CIUDAD</a:t>
            </a:r>
            <a:endParaRPr lang="es-EC" sz="2000" dirty="0">
              <a:latin typeface="Cambria" panose="02040503050406030204" pitchFamily="18" charset="0"/>
              <a:ea typeface="MS Mincho"/>
              <a:cs typeface="Times New Roman" panose="02020603050405020304" pitchFamily="18" charset="0"/>
            </a:endParaRPr>
          </a:p>
          <a:p>
            <a:pPr algn="ctr"/>
            <a:r>
              <a:rPr lang="es-ES" sz="2000" b="1" dirty="0">
                <a:latin typeface="Cambria" panose="02040503050406030204" pitchFamily="18" charset="0"/>
                <a:ea typeface="MS Mincho"/>
                <a:cs typeface="Times New Roman" panose="02020603050405020304" pitchFamily="18" charset="0"/>
              </a:rPr>
              <a:t>DEL DISTRITO METROPOLITANO DE QUITO</a:t>
            </a:r>
            <a:endParaRPr lang="es-EC" sz="2000" dirty="0"/>
          </a:p>
        </p:txBody>
      </p:sp>
      <p:pic>
        <p:nvPicPr>
          <p:cNvPr id="5" name="Imagen 4"/>
          <p:cNvPicPr/>
          <p:nvPr/>
        </p:nvPicPr>
        <p:blipFill>
          <a:blip r:embed="rId2"/>
          <a:stretch>
            <a:fillRect/>
          </a:stretch>
        </p:blipFill>
        <p:spPr>
          <a:xfrm>
            <a:off x="4758805" y="366039"/>
            <a:ext cx="1910715" cy="970280"/>
          </a:xfrm>
          <a:prstGeom prst="rect">
            <a:avLst/>
          </a:prstGeom>
        </p:spPr>
      </p:pic>
    </p:spTree>
    <p:extLst>
      <p:ext uri="{BB962C8B-B14F-4D97-AF65-F5344CB8AC3E}">
        <p14:creationId xmlns:p14="http://schemas.microsoft.com/office/powerpoint/2010/main" val="258402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451820" y="1184515"/>
            <a:ext cx="11336830" cy="6771084"/>
          </a:xfrm>
          <a:prstGeom prst="rect">
            <a:avLst/>
          </a:prstGeom>
        </p:spPr>
        <p:txBody>
          <a:bodyPr wrap="square">
            <a:spAutoFit/>
          </a:bodyPr>
          <a:lstStyle/>
          <a:p>
            <a:pPr algn="just">
              <a:spcAft>
                <a:spcPts val="0"/>
              </a:spcAft>
            </a:pPr>
            <a:r>
              <a:rPr lang="es-EC" dirty="0" smtClean="0">
                <a:latin typeface="Calibri" panose="020F0502020204030204" pitchFamily="34" charset="0"/>
                <a:ea typeface="MS Mincho"/>
                <a:cs typeface="Times New Roman" panose="02020603050405020304" pitchFamily="18" charset="0"/>
              </a:rPr>
              <a:t>La Corporación contó con una asignación presupuestaria de $189.169,60 de la cual se devengó $41.569,60 en marzo del 2023. El saldo de USD 148.200,00 fue transferido a la cuenta que la Corporación el 4 de octubre de 2023 y ejecutados conforme a la planificación aprobada por la Asamblea y la normativa legal vigente.</a:t>
            </a:r>
          </a:p>
          <a:p>
            <a:pPr algn="just">
              <a:spcAft>
                <a:spcPts val="0"/>
              </a:spcAft>
            </a:pPr>
            <a:endParaRPr lang="es-EC" dirty="0" smtClean="0">
              <a:latin typeface="Calibri" panose="020F0502020204030204" pitchFamily="34" charset="0"/>
              <a:ea typeface="MS Mincho"/>
              <a:cs typeface="Times New Roman" panose="02020603050405020304" pitchFamily="18" charset="0"/>
            </a:endParaRPr>
          </a:p>
          <a:p>
            <a:pPr algn="just">
              <a:spcAft>
                <a:spcPts val="0"/>
              </a:spcAft>
            </a:pPr>
            <a:r>
              <a:rPr lang="es-EC" dirty="0" smtClean="0">
                <a:latin typeface="Calibri" panose="020F0502020204030204" pitchFamily="34" charset="0"/>
                <a:ea typeface="MS Mincho"/>
                <a:cs typeface="Times New Roman" panose="02020603050405020304" pitchFamily="18" charset="0"/>
              </a:rPr>
              <a:t>Con los recursos asignados se realizó el pago de liquidaciones de los ex trabajadores conforme a las actas de liquidación emitidas por MDT, el pago a organismos del estado (IESS, SRI, CNT), al personal en funciones (DE y contadora) y otros pagos menores pero importantes para la operatividad de la Corporación. La ejecución del presupuesto asignado por el DMQ alcanzó el 100%.</a:t>
            </a:r>
          </a:p>
          <a:p>
            <a:pPr algn="just">
              <a:spcAft>
                <a:spcPts val="0"/>
              </a:spcAft>
            </a:pPr>
            <a:endParaRPr lang="es-EC" dirty="0">
              <a:latin typeface="Calibri" panose="020F0502020204030204" pitchFamily="34" charset="0"/>
              <a:ea typeface="MS Mincho"/>
              <a:cs typeface="Times New Roman" panose="02020603050405020304" pitchFamily="18" charset="0"/>
            </a:endParaRPr>
          </a:p>
          <a:p>
            <a:pPr algn="just"/>
            <a:r>
              <a:rPr lang="es-ES_tradnl" dirty="0">
                <a:latin typeface="Calibri" panose="020F0502020204030204" pitchFamily="34" charset="0"/>
                <a:ea typeface="MS Mincho"/>
                <a:cs typeface="Times New Roman" panose="02020603050405020304" pitchFamily="18" charset="0"/>
              </a:rPr>
              <a:t>La CICQ desarrolló el estudio “Caracterización sociodemográfica de los usuarios y evaluación de la calidad de atención en los comedores comunitarios del MDMQ”, que respondió al interés municipal de medir de manera temprana la evolución de este servicio destinado a atender con una comida gratuita y nutritiva a personas en estado vulnerabilidad que residen en la ciudad de Quito. El estudio fue entregado al UPMSJ y </a:t>
            </a:r>
            <a:r>
              <a:rPr lang="es-ES" dirty="0">
                <a:latin typeface="Calibri" panose="020F0502020204030204" pitchFamily="34" charset="0"/>
                <a:ea typeface="MS Mincho"/>
                <a:cs typeface="Times New Roman" panose="02020603050405020304" pitchFamily="18" charset="0"/>
              </a:rPr>
              <a:t>será utilizado por la Dirección de Iniciativas Ciudadanas</a:t>
            </a:r>
            <a:r>
              <a:rPr lang="es-ES" dirty="0" smtClean="0">
                <a:latin typeface="Calibri" panose="020F0502020204030204" pitchFamily="34" charset="0"/>
                <a:ea typeface="MS Mincho"/>
                <a:cs typeface="Times New Roman" panose="02020603050405020304" pitchFamily="18" charset="0"/>
              </a:rPr>
              <a:t>.</a:t>
            </a:r>
          </a:p>
          <a:p>
            <a:pPr algn="just"/>
            <a:endParaRPr lang="es-ES" dirty="0">
              <a:latin typeface="Calibri" panose="020F0502020204030204" pitchFamily="34" charset="0"/>
              <a:ea typeface="MS Mincho"/>
              <a:cs typeface="Times New Roman" panose="02020603050405020304" pitchFamily="18" charset="0"/>
            </a:endParaRPr>
          </a:p>
          <a:p>
            <a:pPr algn="just"/>
            <a:r>
              <a:rPr lang="es-ES" dirty="0" smtClean="0">
                <a:latin typeface="Calibri" panose="020F0502020204030204" pitchFamily="34" charset="0"/>
                <a:ea typeface="MS Mincho"/>
                <a:cs typeface="Times New Roman" panose="02020603050405020304" pitchFamily="18" charset="0"/>
              </a:rPr>
              <a:t>En virtud del Convenio suscrito con el GAD del DMQ, la Corporación cumplió a cabalidad con las metas planificadas en su Plan Operativo 2023 (1 investigación y 3 informes sobre la administración y gestión) y ejecutó la totalidad del presupuesto asignado en el ejercicio fiscal 2023.</a:t>
            </a:r>
            <a:endParaRPr lang="es-EC" dirty="0">
              <a:latin typeface="Calibri" panose="020F0502020204030204" pitchFamily="34" charset="0"/>
              <a:ea typeface="MS Mincho"/>
              <a:cs typeface="Times New Roman" panose="02020603050405020304" pitchFamily="18" charset="0"/>
            </a:endParaRPr>
          </a:p>
          <a:p>
            <a:pPr algn="just">
              <a:spcAft>
                <a:spcPts val="0"/>
              </a:spcAft>
            </a:pPr>
            <a:endParaRPr lang="es-ES_tradnl" sz="2200" dirty="0" smtClean="0">
              <a:latin typeface="Calibri" panose="020F0502020204030204" pitchFamily="34" charset="0"/>
              <a:ea typeface="MS Mincho"/>
            </a:endParaRPr>
          </a:p>
          <a:p>
            <a:pPr algn="just">
              <a:spcAft>
                <a:spcPts val="0"/>
              </a:spcAft>
            </a:pPr>
            <a:endParaRPr lang="es-ES_tradnl" sz="2200" dirty="0">
              <a:latin typeface="Calibri" panose="020F0502020204030204" pitchFamily="34" charset="0"/>
              <a:ea typeface="MS Mincho"/>
            </a:endParaRPr>
          </a:p>
          <a:p>
            <a:pPr algn="just">
              <a:spcAft>
                <a:spcPts val="0"/>
              </a:spcAft>
            </a:pPr>
            <a:endParaRPr lang="es-ES_tradnl" sz="2200" dirty="0" smtClean="0">
              <a:latin typeface="Calibri" panose="020F0502020204030204" pitchFamily="34" charset="0"/>
              <a:ea typeface="MS Mincho"/>
            </a:endParaRPr>
          </a:p>
          <a:p>
            <a:pPr algn="just">
              <a:spcAft>
                <a:spcPts val="0"/>
              </a:spcAft>
            </a:pPr>
            <a:endParaRPr lang="es-ES_tradnl" sz="2200" dirty="0">
              <a:latin typeface="Calibri" panose="020F0502020204030204" pitchFamily="34" charset="0"/>
            </a:endParaRPr>
          </a:p>
          <a:p>
            <a:pPr algn="just">
              <a:spcAft>
                <a:spcPts val="0"/>
              </a:spcAft>
            </a:pPr>
            <a:endParaRPr lang="es-EC" sz="2200" dirty="0"/>
          </a:p>
        </p:txBody>
      </p:sp>
      <p:sp>
        <p:nvSpPr>
          <p:cNvPr id="14" name="Rectángulo 13"/>
          <p:cNvSpPr/>
          <p:nvPr/>
        </p:nvSpPr>
        <p:spPr>
          <a:xfrm>
            <a:off x="2916787" y="422376"/>
            <a:ext cx="5970613" cy="553998"/>
          </a:xfrm>
          <a:prstGeom prst="rect">
            <a:avLst/>
          </a:prstGeom>
        </p:spPr>
        <p:txBody>
          <a:bodyPr wrap="square">
            <a:spAutoFit/>
          </a:bodyPr>
          <a:lstStyle/>
          <a:p>
            <a:pPr algn="ctr"/>
            <a:r>
              <a:rPr lang="es-ES" sz="3000" b="1" dirty="0" smtClean="0">
                <a:latin typeface="Cambria" panose="02040503050406030204" pitchFamily="18" charset="0"/>
                <a:ea typeface="MS Mincho"/>
                <a:cs typeface="Times New Roman" panose="02020603050405020304" pitchFamily="18" charset="0"/>
              </a:rPr>
              <a:t>RENDICIÓN DE CUENTAS 2023</a:t>
            </a:r>
          </a:p>
        </p:txBody>
      </p:sp>
      <p:pic>
        <p:nvPicPr>
          <p:cNvPr id="8" name="Imagen 7"/>
          <p:cNvPicPr/>
          <p:nvPr/>
        </p:nvPicPr>
        <p:blipFill>
          <a:blip r:embed="rId2"/>
          <a:stretch>
            <a:fillRect/>
          </a:stretch>
        </p:blipFill>
        <p:spPr>
          <a:xfrm>
            <a:off x="9342749" y="87466"/>
            <a:ext cx="1910715" cy="970280"/>
          </a:xfrm>
          <a:prstGeom prst="rect">
            <a:avLst/>
          </a:prstGeom>
        </p:spPr>
      </p:pic>
    </p:spTree>
    <p:extLst>
      <p:ext uri="{BB962C8B-B14F-4D97-AF65-F5344CB8AC3E}">
        <p14:creationId xmlns:p14="http://schemas.microsoft.com/office/powerpoint/2010/main" val="138852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246" y="572606"/>
            <a:ext cx="7677695" cy="740958"/>
          </a:xfrm>
        </p:spPr>
        <p:txBody>
          <a:bodyPr>
            <a:noAutofit/>
          </a:bodyPr>
          <a:lstStyle/>
          <a:p>
            <a:pPr algn="ctr"/>
            <a:r>
              <a:rPr lang="es-EC" sz="3000" b="1" dirty="0" smtClean="0">
                <a:latin typeface="Cambria" panose="02040503050406030204" pitchFamily="18" charset="0"/>
                <a:ea typeface="Cambria" panose="02040503050406030204" pitchFamily="18" charset="0"/>
              </a:rPr>
              <a:t>Aspectos administrativos y proceso de liquidación ICQ</a:t>
            </a:r>
            <a:endParaRPr lang="es-EC" sz="3000" b="1" dirty="0">
              <a:latin typeface="Cambria" panose="02040503050406030204" pitchFamily="18" charset="0"/>
              <a:ea typeface="Cambria" panose="02040503050406030204" pitchFamily="18" charset="0"/>
            </a:endParaRPr>
          </a:p>
        </p:txBody>
      </p:sp>
      <p:sp>
        <p:nvSpPr>
          <p:cNvPr id="3" name="Marcador de contenido 2"/>
          <p:cNvSpPr>
            <a:spLocks noGrp="1"/>
          </p:cNvSpPr>
          <p:nvPr>
            <p:ph idx="1"/>
          </p:nvPr>
        </p:nvSpPr>
        <p:spPr>
          <a:xfrm>
            <a:off x="1321235" y="1798704"/>
            <a:ext cx="9750335" cy="3986353"/>
          </a:xfrm>
        </p:spPr>
        <p:txBody>
          <a:bodyPr>
            <a:normAutofit fontScale="77500" lnSpcReduction="20000"/>
          </a:bodyPr>
          <a:lstStyle/>
          <a:p>
            <a:pPr algn="just"/>
            <a:r>
              <a:rPr lang="es-ES_tradnl" dirty="0"/>
              <a:t>La CICQ se encuentra en proceso de disolución y liquidación por voluntad de sus </a:t>
            </a:r>
            <a:r>
              <a:rPr lang="es-ES_tradnl" dirty="0" smtClean="0"/>
              <a:t>miembros. Se han realizado las 3 asambleas requeridas para tal efecto.</a:t>
            </a:r>
          </a:p>
          <a:p>
            <a:pPr algn="just"/>
            <a:r>
              <a:rPr lang="es-ES_tradnl" dirty="0" smtClean="0"/>
              <a:t>BIENES. Se entrega listado de bienes levantado por la Unidad de Bienes Muebles entre septiembre y diciembre de 2023. La Custodia de BIENES Y ARCHIVOS DOCUMENTALES de la CICQ estuvieron bajo la responsabilidad de la coordinadora administrativa financiera saliente. Los bienes deberán ser transferidos una vez se cancelen los pasivos del Instituto.</a:t>
            </a:r>
          </a:p>
          <a:p>
            <a:pPr algn="just"/>
            <a:r>
              <a:rPr lang="es-ES_tradnl" dirty="0" smtClean="0"/>
              <a:t>BIBLIOTECA. Se realizó un levantamiento de los textos de la Biblioteca del ICQ.</a:t>
            </a:r>
          </a:p>
          <a:p>
            <a:pPr algn="just"/>
            <a:r>
              <a:rPr lang="es-ES_tradnl" dirty="0" smtClean="0"/>
              <a:t>Se entregó la información correspondiente a la página web al actual Instituto de Investigaciones de la Ciudad.</a:t>
            </a:r>
          </a:p>
          <a:p>
            <a:pPr algn="just"/>
            <a:r>
              <a:rPr lang="es-ES_tradnl" dirty="0" smtClean="0"/>
              <a:t>Cumplimiento </a:t>
            </a:r>
            <a:r>
              <a:rPr lang="es-ES_tradnl" dirty="0" smtClean="0"/>
              <a:t>LOTAIP 2023. </a:t>
            </a:r>
            <a:endParaRPr lang="es-ES_tradnl" dirty="0" smtClean="0"/>
          </a:p>
          <a:p>
            <a:pPr algn="just"/>
            <a:r>
              <a:rPr lang="es-ES_tradnl" dirty="0" smtClean="0"/>
              <a:t>La revista cuestiones urbanas con </a:t>
            </a:r>
            <a:r>
              <a:rPr lang="es-ES_tradnl" dirty="0"/>
              <a:t>ISSN otorgado por la </a:t>
            </a:r>
            <a:r>
              <a:rPr lang="es-ES_tradnl" dirty="0" smtClean="0"/>
              <a:t>SENESCYT descontinuó su publicación en 2023.  </a:t>
            </a:r>
          </a:p>
        </p:txBody>
      </p:sp>
      <p:grpSp>
        <p:nvGrpSpPr>
          <p:cNvPr id="4" name="Grupo 3"/>
          <p:cNvGrpSpPr/>
          <p:nvPr/>
        </p:nvGrpSpPr>
        <p:grpSpPr>
          <a:xfrm>
            <a:off x="451820" y="6472979"/>
            <a:ext cx="11489167" cy="307777"/>
            <a:chOff x="451820" y="6472979"/>
            <a:chExt cx="11489167" cy="307777"/>
          </a:xfrm>
        </p:grpSpPr>
        <p:sp>
          <p:nvSpPr>
            <p:cNvPr id="5" name="Rectángulo 4"/>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6" name="Conector recto 5"/>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 name="Imagen 6"/>
          <p:cNvPicPr/>
          <p:nvPr/>
        </p:nvPicPr>
        <p:blipFill>
          <a:blip r:embed="rId2"/>
          <a:stretch>
            <a:fillRect/>
          </a:stretch>
        </p:blipFill>
        <p:spPr>
          <a:xfrm>
            <a:off x="9342749" y="87466"/>
            <a:ext cx="1910715" cy="970280"/>
          </a:xfrm>
          <a:prstGeom prst="rect">
            <a:avLst/>
          </a:prstGeom>
        </p:spPr>
      </p:pic>
    </p:spTree>
    <p:extLst>
      <p:ext uri="{BB962C8B-B14F-4D97-AF65-F5344CB8AC3E}">
        <p14:creationId xmlns:p14="http://schemas.microsoft.com/office/powerpoint/2010/main" val="293459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22778" t="29704" r="59074" b="29259"/>
          <a:stretch/>
        </p:blipFill>
        <p:spPr>
          <a:xfrm rot="21055096">
            <a:off x="1820236" y="3782906"/>
            <a:ext cx="1500709" cy="2120900"/>
          </a:xfrm>
          <a:prstGeom prst="rect">
            <a:avLst/>
          </a:prstGeom>
        </p:spPr>
      </p:pic>
      <p:pic>
        <p:nvPicPr>
          <p:cNvPr id="14" name="Imagen 13"/>
          <p:cNvPicPr>
            <a:picLocks noChangeAspect="1"/>
          </p:cNvPicPr>
          <p:nvPr/>
        </p:nvPicPr>
        <p:blipFill rotWithShape="1">
          <a:blip r:embed="rId3"/>
          <a:srcRect l="19722" t="31483" r="56203" b="30443"/>
          <a:stretch/>
        </p:blipFill>
        <p:spPr>
          <a:xfrm rot="580064">
            <a:off x="8998433" y="1383529"/>
            <a:ext cx="2576764" cy="3263900"/>
          </a:xfrm>
          <a:prstGeom prst="rect">
            <a:avLst/>
          </a:prstGeom>
        </p:spPr>
      </p:pic>
      <p:pic>
        <p:nvPicPr>
          <p:cNvPr id="13" name="Imagen 12"/>
          <p:cNvPicPr>
            <a:picLocks noChangeAspect="1"/>
          </p:cNvPicPr>
          <p:nvPr/>
        </p:nvPicPr>
        <p:blipFill rotWithShape="1">
          <a:blip r:embed="rId4"/>
          <a:srcRect l="22315" t="35482" r="56112" b="20074"/>
          <a:stretch/>
        </p:blipFill>
        <p:spPr>
          <a:xfrm rot="506181">
            <a:off x="892679" y="1471202"/>
            <a:ext cx="1639198" cy="2110556"/>
          </a:xfrm>
          <a:prstGeom prst="rect">
            <a:avLst/>
          </a:prstGeom>
        </p:spPr>
      </p:pic>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rotWithShape="1">
          <a:blip r:embed="rId5"/>
          <a:srcRect l="22500" t="32074" r="56296" b="22444"/>
          <a:stretch/>
        </p:blipFill>
        <p:spPr>
          <a:xfrm rot="21119355">
            <a:off x="2660956" y="1272402"/>
            <a:ext cx="1722657" cy="2309414"/>
          </a:xfrm>
          <a:prstGeom prst="rect">
            <a:avLst/>
          </a:prstGeom>
        </p:spPr>
      </p:pic>
      <p:pic>
        <p:nvPicPr>
          <p:cNvPr id="15" name="Imagen 14"/>
          <p:cNvPicPr>
            <a:picLocks noChangeAspect="1"/>
          </p:cNvPicPr>
          <p:nvPr/>
        </p:nvPicPr>
        <p:blipFill rotWithShape="1">
          <a:blip r:embed="rId6"/>
          <a:srcRect l="21759" t="46593" r="58241" b="11037"/>
          <a:stretch/>
        </p:blipFill>
        <p:spPr>
          <a:xfrm>
            <a:off x="6874174" y="2981014"/>
            <a:ext cx="2053926" cy="2719550"/>
          </a:xfrm>
          <a:prstGeom prst="rect">
            <a:avLst/>
          </a:prstGeom>
        </p:spPr>
      </p:pic>
      <p:pic>
        <p:nvPicPr>
          <p:cNvPr id="16" name="Imagen 15"/>
          <p:cNvPicPr>
            <a:picLocks noChangeAspect="1"/>
          </p:cNvPicPr>
          <p:nvPr/>
        </p:nvPicPr>
        <p:blipFill rotWithShape="1">
          <a:blip r:embed="rId7"/>
          <a:srcRect l="3240" t="26741" r="66667" b="6889"/>
          <a:stretch/>
        </p:blipFill>
        <p:spPr>
          <a:xfrm rot="21190704">
            <a:off x="5642727" y="1054130"/>
            <a:ext cx="1879033" cy="2590175"/>
          </a:xfrm>
          <a:prstGeom prst="rect">
            <a:avLst/>
          </a:prstGeom>
        </p:spPr>
      </p:pic>
      <p:pic>
        <p:nvPicPr>
          <p:cNvPr id="17" name="Imagen 16"/>
          <p:cNvPicPr>
            <a:picLocks noChangeAspect="1"/>
          </p:cNvPicPr>
          <p:nvPr/>
        </p:nvPicPr>
        <p:blipFill rotWithShape="1">
          <a:blip r:embed="rId8"/>
          <a:srcRect l="2963" t="20963" r="70278" b="20223"/>
          <a:stretch/>
        </p:blipFill>
        <p:spPr>
          <a:xfrm>
            <a:off x="4013502" y="2760915"/>
            <a:ext cx="2037918" cy="2799492"/>
          </a:xfrm>
          <a:prstGeom prst="rect">
            <a:avLst/>
          </a:prstGeom>
        </p:spPr>
      </p:pic>
      <p:sp>
        <p:nvSpPr>
          <p:cNvPr id="19" name="Rectángulo 18"/>
          <p:cNvSpPr/>
          <p:nvPr/>
        </p:nvSpPr>
        <p:spPr>
          <a:xfrm>
            <a:off x="3870267" y="251063"/>
            <a:ext cx="3871653"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PLANIFICACIÓN OPERATIVA</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spTree>
    <p:extLst>
      <p:ext uri="{BB962C8B-B14F-4D97-AF65-F5344CB8AC3E}">
        <p14:creationId xmlns:p14="http://schemas.microsoft.com/office/powerpoint/2010/main" val="54485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647250" y="1175249"/>
            <a:ext cx="11098305" cy="2308324"/>
          </a:xfrm>
          <a:prstGeom prst="rect">
            <a:avLst/>
          </a:prstGeom>
        </p:spPr>
        <p:txBody>
          <a:bodyPr wrap="square">
            <a:spAutoFit/>
          </a:bodyPr>
          <a:lstStyle/>
          <a:p>
            <a:pPr algn="just"/>
            <a:r>
              <a:rPr lang="es-ES_tradnl" sz="2400" dirty="0">
                <a:latin typeface="Calibri" panose="020F0502020204030204" pitchFamily="34" charset="0"/>
                <a:ea typeface="MS Mincho"/>
              </a:rPr>
              <a:t>La Corporación Instituto de la Ciudad fue creada mediante Resolución de Concejo del Distrito Metropolitano de Quito No. C 0631 del 30 de agosto del 2007, se constituye como persona jurídica de derecho privado mediante Acuerdo Ministerial No. 0540 de 01 de febrero de 2008 del Ministerio de Inclusión Económica y Social que capta y administra recursos provenientes del presupuesto del MDMQ para el cumplimiento de sus fines y objetivos</a:t>
            </a:r>
            <a:r>
              <a:rPr lang="es-ES_tradnl" sz="2400" dirty="0" smtClean="0">
                <a:latin typeface="Calibri" panose="020F0502020204030204" pitchFamily="34" charset="0"/>
                <a:ea typeface="MS Mincho"/>
              </a:rPr>
              <a:t>.</a:t>
            </a:r>
            <a:endParaRPr lang="es-EC" sz="2400" dirty="0"/>
          </a:p>
        </p:txBody>
      </p:sp>
      <p:sp>
        <p:nvSpPr>
          <p:cNvPr id="9" name="Rectángulo 8"/>
          <p:cNvSpPr/>
          <p:nvPr/>
        </p:nvSpPr>
        <p:spPr>
          <a:xfrm>
            <a:off x="5672442" y="3613786"/>
            <a:ext cx="6096000" cy="2308324"/>
          </a:xfrm>
          <a:prstGeom prst="rect">
            <a:avLst/>
          </a:prstGeom>
        </p:spPr>
        <p:txBody>
          <a:bodyPr>
            <a:spAutoFit/>
          </a:bodyPr>
          <a:lstStyle/>
          <a:p>
            <a:pPr algn="just"/>
            <a:r>
              <a:rPr lang="es-ES_tradnl" sz="2400" b="1" dirty="0" smtClean="0">
                <a:effectLst>
                  <a:outerShdw blurRad="38100" dist="38100" dir="2700000" algn="tl">
                    <a:srgbClr val="000000">
                      <a:alpha val="43137"/>
                    </a:srgbClr>
                  </a:outerShdw>
                </a:effectLst>
                <a:latin typeface="Calibri" panose="020F0502020204030204" pitchFamily="34" charset="0"/>
                <a:ea typeface="MS Mincho"/>
              </a:rPr>
              <a:t>OBJETIVO</a:t>
            </a:r>
            <a:r>
              <a:rPr lang="es-ES_tradnl" sz="2400" dirty="0" smtClean="0">
                <a:latin typeface="Calibri" panose="020F0502020204030204" pitchFamily="34" charset="0"/>
                <a:ea typeface="MS Mincho"/>
              </a:rPr>
              <a:t> </a:t>
            </a:r>
            <a:r>
              <a:rPr lang="es-ES_tradnl" sz="2400" dirty="0">
                <a:latin typeface="Calibri" panose="020F0502020204030204" pitchFamily="34" charset="0"/>
                <a:ea typeface="MS Mincho"/>
              </a:rPr>
              <a:t>realizar el análisis científico, conceptual y aplicado al desarrollo de la ciudad de Quito, dirigido hacia la solución de los principales problemas urbanos en apoyo a las más importantes decisiones de política pública del Distrito Metropolitano de </a:t>
            </a:r>
            <a:r>
              <a:rPr lang="es-ES_tradnl" sz="2400" dirty="0" smtClean="0">
                <a:latin typeface="Calibri" panose="020F0502020204030204" pitchFamily="34" charset="0"/>
                <a:ea typeface="MS Mincho"/>
              </a:rPr>
              <a:t>Quito.</a:t>
            </a:r>
            <a:endParaRPr lang="es-EC" sz="2400" dirty="0"/>
          </a:p>
        </p:txBody>
      </p:sp>
      <p:pic>
        <p:nvPicPr>
          <p:cNvPr id="1026" name="Picture 2" descr="on ema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369" y="4154312"/>
            <a:ext cx="3729890" cy="122727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p:nvPr/>
        </p:nvPicPr>
        <p:blipFill>
          <a:blip r:embed="rId3"/>
          <a:stretch>
            <a:fillRect/>
          </a:stretch>
        </p:blipFill>
        <p:spPr>
          <a:xfrm>
            <a:off x="4717084" y="144412"/>
            <a:ext cx="1910715" cy="970280"/>
          </a:xfrm>
          <a:prstGeom prst="rect">
            <a:avLst/>
          </a:prstGeom>
        </p:spPr>
      </p:pic>
    </p:spTree>
    <p:extLst>
      <p:ext uri="{BB962C8B-B14F-4D97-AF65-F5344CB8AC3E}">
        <p14:creationId xmlns:p14="http://schemas.microsoft.com/office/powerpoint/2010/main" val="427608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Rectángulo 11"/>
          <p:cNvSpPr/>
          <p:nvPr/>
        </p:nvSpPr>
        <p:spPr>
          <a:xfrm>
            <a:off x="2358212" y="3494779"/>
            <a:ext cx="8119312" cy="646331"/>
          </a:xfrm>
          <a:prstGeom prst="rect">
            <a:avLst/>
          </a:prstGeom>
        </p:spPr>
        <p:txBody>
          <a:bodyPr wrap="square">
            <a:spAutoFit/>
          </a:bodyPr>
          <a:lstStyle/>
          <a:p>
            <a:pPr algn="just">
              <a:spcAft>
                <a:spcPts val="0"/>
              </a:spcAft>
            </a:pPr>
            <a:r>
              <a:rPr lang="es-ES" sz="3600" b="1" dirty="0" smtClean="0">
                <a:latin typeface="Cambria" panose="02040503050406030204" pitchFamily="18" charset="0"/>
                <a:ea typeface="MS Mincho"/>
                <a:cs typeface="Times New Roman" panose="02020603050405020304" pitchFamily="18" charset="0"/>
              </a:rPr>
              <a:t>Planificación Operativa Anual 2023</a:t>
            </a:r>
            <a:endParaRPr lang="es-EC" sz="3600" dirty="0"/>
          </a:p>
        </p:txBody>
      </p:sp>
      <p:sp>
        <p:nvSpPr>
          <p:cNvPr id="15" name="Rectángulo 14"/>
          <p:cNvSpPr/>
          <p:nvPr/>
        </p:nvSpPr>
        <p:spPr>
          <a:xfrm>
            <a:off x="3681619" y="329517"/>
            <a:ext cx="4002281"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INFORME DE ACTIVIDADES</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pic>
        <p:nvPicPr>
          <p:cNvPr id="13" name="Imagen 12"/>
          <p:cNvPicPr/>
          <p:nvPr/>
        </p:nvPicPr>
        <p:blipFill>
          <a:blip r:embed="rId2"/>
          <a:stretch>
            <a:fillRect/>
          </a:stretch>
        </p:blipFill>
        <p:spPr>
          <a:xfrm>
            <a:off x="4727403" y="1716908"/>
            <a:ext cx="1910715" cy="970280"/>
          </a:xfrm>
          <a:prstGeom prst="rect">
            <a:avLst/>
          </a:prstGeom>
        </p:spPr>
      </p:pic>
    </p:spTree>
    <p:extLst>
      <p:ext uri="{BB962C8B-B14F-4D97-AF65-F5344CB8AC3E}">
        <p14:creationId xmlns:p14="http://schemas.microsoft.com/office/powerpoint/2010/main" val="429286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da de la ciudad, buildings), ilustración, vector, coches,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b="8816"/>
          <a:stretch/>
        </p:blipFill>
        <p:spPr bwMode="auto">
          <a:xfrm>
            <a:off x="9013371" y="1417219"/>
            <a:ext cx="2770861" cy="21848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Rectángulo 11"/>
          <p:cNvSpPr/>
          <p:nvPr/>
        </p:nvSpPr>
        <p:spPr>
          <a:xfrm>
            <a:off x="2817281" y="1601688"/>
            <a:ext cx="4042456" cy="553998"/>
          </a:xfrm>
          <a:prstGeom prst="rect">
            <a:avLst/>
          </a:prstGeom>
        </p:spPr>
        <p:txBody>
          <a:bodyPr wrap="square">
            <a:spAutoFit/>
          </a:bodyPr>
          <a:lstStyle/>
          <a:p>
            <a:pPr algn="just">
              <a:spcAft>
                <a:spcPts val="0"/>
              </a:spcAft>
            </a:pPr>
            <a:r>
              <a:rPr lang="es-ES" sz="3000" b="1" dirty="0" smtClean="0">
                <a:latin typeface="Cambria" panose="02040503050406030204" pitchFamily="18" charset="0"/>
                <a:ea typeface="MS Mincho"/>
                <a:cs typeface="Times New Roman" panose="02020603050405020304" pitchFamily="18" charset="0"/>
              </a:rPr>
              <a:t>Nombre del proyecto </a:t>
            </a:r>
            <a:endParaRPr lang="es-EC" sz="3000" b="1" dirty="0"/>
          </a:p>
        </p:txBody>
      </p:sp>
      <p:sp>
        <p:nvSpPr>
          <p:cNvPr id="15" name="Rectángulo 14"/>
          <p:cNvSpPr/>
          <p:nvPr/>
        </p:nvSpPr>
        <p:spPr>
          <a:xfrm>
            <a:off x="3927079" y="312171"/>
            <a:ext cx="3950030"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PLANIFICACIÓN OPERATIVA</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sp>
        <p:nvSpPr>
          <p:cNvPr id="2" name="Rectángulo 1"/>
          <p:cNvSpPr/>
          <p:nvPr/>
        </p:nvSpPr>
        <p:spPr>
          <a:xfrm>
            <a:off x="848100" y="2248749"/>
            <a:ext cx="7980819" cy="1200329"/>
          </a:xfrm>
          <a:prstGeom prst="rect">
            <a:avLst/>
          </a:prstGeom>
        </p:spPr>
        <p:txBody>
          <a:bodyPr wrap="square">
            <a:spAutoFit/>
          </a:bodyPr>
          <a:lstStyle/>
          <a:p>
            <a:pPr algn="just"/>
            <a:r>
              <a:rPr lang="es-ES" sz="2400" dirty="0">
                <a:latin typeface="Calibri" panose="020F0502020204030204" pitchFamily="34" charset="0"/>
                <a:cs typeface="Calibri" panose="020F0502020204030204" pitchFamily="34" charset="0"/>
              </a:rPr>
              <a:t>Generar investigaciones y estudios cuyo enfoque permita el mejoramiento de las condiciones de vida de la población del Distrito Metropolitano de Quito</a:t>
            </a:r>
            <a:endParaRPr lang="es-EC" sz="2400" dirty="0">
              <a:latin typeface="Calibri" panose="020F0502020204030204" pitchFamily="34" charset="0"/>
              <a:cs typeface="Calibri" panose="020F0502020204030204" pitchFamily="34" charset="0"/>
            </a:endParaRPr>
          </a:p>
        </p:txBody>
      </p:sp>
      <p:sp>
        <p:nvSpPr>
          <p:cNvPr id="9" name="Rectángulo 8"/>
          <p:cNvSpPr/>
          <p:nvPr/>
        </p:nvSpPr>
        <p:spPr>
          <a:xfrm>
            <a:off x="4769263" y="3794087"/>
            <a:ext cx="7333090" cy="2308324"/>
          </a:xfrm>
          <a:prstGeom prst="rect">
            <a:avLst/>
          </a:prstGeom>
        </p:spPr>
        <p:txBody>
          <a:bodyPr wrap="square">
            <a:spAutoFit/>
          </a:bodyPr>
          <a:lstStyle/>
          <a:p>
            <a:pPr algn="just"/>
            <a:r>
              <a:rPr lang="es-ES"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Proforma presupuestaria MDMQ</a:t>
            </a:r>
            <a:r>
              <a:rPr lang="es-ES" dirty="0" smtClean="0">
                <a:latin typeface="Calibri" panose="020F0502020204030204" pitchFamily="34" charset="0"/>
                <a:cs typeface="Calibri" panose="020F0502020204030204" pitchFamily="34" charset="0"/>
              </a:rPr>
              <a:t>: </a:t>
            </a:r>
          </a:p>
          <a:p>
            <a:pPr algn="just"/>
            <a:r>
              <a:rPr lang="es-ES" dirty="0" smtClean="0">
                <a:latin typeface="Calibri" panose="020F0502020204030204" pitchFamily="34" charset="0"/>
                <a:cs typeface="Calibri" panose="020F0502020204030204" pitchFamily="34" charset="0"/>
              </a:rPr>
              <a:t>Según </a:t>
            </a:r>
            <a:r>
              <a:rPr lang="es-ES" dirty="0">
                <a:latin typeface="Calibri" panose="020F0502020204030204" pitchFamily="34" charset="0"/>
                <a:cs typeface="Calibri" panose="020F0502020204030204" pitchFamily="34" charset="0"/>
              </a:rPr>
              <a:t>Ordenanza PMU No. 008-2023 del 1 de sept </a:t>
            </a:r>
            <a:r>
              <a:rPr lang="es-ES" dirty="0" smtClean="0">
                <a:latin typeface="Calibri" panose="020F0502020204030204" pitchFamily="34" charset="0"/>
                <a:cs typeface="Calibri" panose="020F0502020204030204" pitchFamily="34" charset="0"/>
              </a:rPr>
              <a:t>2023, la Corporación contó con una asignación de  USD 189.769,60 (ciento ochenta y nueve mil setecientos sesenta y nueve </a:t>
            </a:r>
            <a:r>
              <a:rPr lang="es-ES" dirty="0">
                <a:latin typeface="Calibri" panose="020F0502020204030204" pitchFamily="34" charset="0"/>
                <a:cs typeface="Calibri" panose="020F0502020204030204" pitchFamily="34" charset="0"/>
              </a:rPr>
              <a:t>con </a:t>
            </a:r>
            <a:r>
              <a:rPr lang="es-ES" dirty="0" smtClean="0">
                <a:latin typeface="Calibri" panose="020F0502020204030204" pitchFamily="34" charset="0"/>
                <a:cs typeface="Calibri" panose="020F0502020204030204" pitchFamily="34" charset="0"/>
              </a:rPr>
              <a:t>60/100 </a:t>
            </a:r>
            <a:r>
              <a:rPr lang="es-ES" dirty="0">
                <a:latin typeface="Calibri" panose="020F0502020204030204" pitchFamily="34" charset="0"/>
                <a:cs typeface="Calibri" panose="020F0502020204030204" pitchFamily="34" charset="0"/>
              </a:rPr>
              <a:t>dólares </a:t>
            </a:r>
            <a:r>
              <a:rPr lang="es-ES" dirty="0" smtClean="0">
                <a:latin typeface="Calibri" panose="020F0502020204030204" pitchFamily="34" charset="0"/>
                <a:cs typeface="Calibri" panose="020F0502020204030204" pitchFamily="34" charset="0"/>
              </a:rPr>
              <a:t>americanos).</a:t>
            </a:r>
          </a:p>
          <a:p>
            <a:pPr algn="just"/>
            <a:endParaRPr lang="es-ES" dirty="0" smtClean="0">
              <a:latin typeface="Calibri" panose="020F0502020204030204" pitchFamily="34" charset="0"/>
              <a:cs typeface="Calibri" panose="020F0502020204030204" pitchFamily="34" charset="0"/>
            </a:endParaRPr>
          </a:p>
          <a:p>
            <a:pPr algn="just"/>
            <a:r>
              <a:rPr lang="es-ES"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Fuente </a:t>
            </a:r>
            <a:r>
              <a:rPr lang="es-E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Financiamiento</a:t>
            </a:r>
            <a:r>
              <a:rPr lang="es-ES" dirty="0">
                <a:latin typeface="Calibri" panose="020F0502020204030204" pitchFamily="34" charset="0"/>
                <a:cs typeface="Calibri" panose="020F0502020204030204" pitchFamily="34" charset="0"/>
              </a:rPr>
              <a:t>: </a:t>
            </a:r>
            <a:endParaRPr lang="es-ES" dirty="0" smtClean="0">
              <a:latin typeface="Calibri" panose="020F0502020204030204" pitchFamily="34" charset="0"/>
              <a:cs typeface="Calibri" panose="020F0502020204030204" pitchFamily="34" charset="0"/>
            </a:endParaRPr>
          </a:p>
          <a:p>
            <a:pPr algn="just"/>
            <a:r>
              <a:rPr lang="es-ES" dirty="0" smtClean="0">
                <a:latin typeface="Calibri" panose="020F0502020204030204" pitchFamily="34" charset="0"/>
                <a:cs typeface="Calibri" panose="020F0502020204030204" pitchFamily="34" charset="0"/>
              </a:rPr>
              <a:t>Recursos Municipales </a:t>
            </a:r>
            <a:r>
              <a:rPr lang="es-ES" dirty="0">
                <a:latin typeface="Calibri" panose="020F0502020204030204" pitchFamily="34" charset="0"/>
                <a:cs typeface="Calibri" panose="020F0502020204030204" pitchFamily="34" charset="0"/>
              </a:rPr>
              <a:t>a través de un </a:t>
            </a:r>
            <a:r>
              <a:rPr lang="es-ES" dirty="0" smtClean="0">
                <a:latin typeface="Calibri" panose="020F0502020204030204" pitchFamily="34" charset="0"/>
                <a:cs typeface="Calibri" panose="020F0502020204030204" pitchFamily="34" charset="0"/>
              </a:rPr>
              <a:t>convenio </a:t>
            </a:r>
            <a:r>
              <a:rPr lang="es-ES" dirty="0">
                <a:latin typeface="Calibri" panose="020F0502020204030204" pitchFamily="34" charset="0"/>
                <a:cs typeface="Calibri" panose="020F0502020204030204" pitchFamily="34" charset="0"/>
              </a:rPr>
              <a:t>de transferencia de recursos no </a:t>
            </a:r>
            <a:r>
              <a:rPr lang="es-ES" dirty="0" smtClean="0">
                <a:latin typeface="Calibri" panose="020F0502020204030204" pitchFamily="34" charset="0"/>
                <a:cs typeface="Calibri" panose="020F0502020204030204" pitchFamily="34" charset="0"/>
              </a:rPr>
              <a:t>reembolsables.</a:t>
            </a:r>
            <a:endParaRPr lang="es-EC" dirty="0">
              <a:latin typeface="Calibri" panose="020F0502020204030204" pitchFamily="34" charset="0"/>
              <a:cs typeface="Calibri" panose="020F0502020204030204" pitchFamily="34" charset="0"/>
            </a:endParaRPr>
          </a:p>
        </p:txBody>
      </p:sp>
      <p:sp>
        <p:nvSpPr>
          <p:cNvPr id="16" name="Rectángulo 15"/>
          <p:cNvSpPr/>
          <p:nvPr/>
        </p:nvSpPr>
        <p:spPr>
          <a:xfrm>
            <a:off x="1071686" y="4189203"/>
            <a:ext cx="3294970" cy="1077218"/>
          </a:xfrm>
          <a:prstGeom prst="rect">
            <a:avLst/>
          </a:prstGeom>
        </p:spPr>
        <p:txBody>
          <a:bodyPr wrap="square">
            <a:spAutoFit/>
          </a:bodyPr>
          <a:lstStyle/>
          <a:p>
            <a:pPr algn="ctr">
              <a:spcAft>
                <a:spcPts val="0"/>
              </a:spcAft>
            </a:pPr>
            <a:r>
              <a:rPr lang="es-ES" sz="3200" b="1" dirty="0" smtClean="0">
                <a:latin typeface="Cambria" panose="02040503050406030204" pitchFamily="18" charset="0"/>
                <a:ea typeface="MS Mincho"/>
                <a:cs typeface="Times New Roman" panose="02020603050405020304" pitchFamily="18" charset="0"/>
              </a:rPr>
              <a:t>Monto</a:t>
            </a:r>
          </a:p>
          <a:p>
            <a:pPr algn="ctr">
              <a:spcAft>
                <a:spcPts val="0"/>
              </a:spcAft>
            </a:pPr>
            <a:r>
              <a:rPr lang="es-ES" sz="3200" b="1" dirty="0" smtClean="0">
                <a:latin typeface="Cambria" panose="02040503050406030204" pitchFamily="18" charset="0"/>
                <a:ea typeface="MS Mincho"/>
                <a:cs typeface="Times New Roman" panose="02020603050405020304" pitchFamily="18" charset="0"/>
              </a:rPr>
              <a:t>ejecución 2023</a:t>
            </a:r>
            <a:endParaRPr lang="es-EC" sz="3200" dirty="0"/>
          </a:p>
        </p:txBody>
      </p:sp>
      <p:sp>
        <p:nvSpPr>
          <p:cNvPr id="10" name="Abrir llave 9"/>
          <p:cNvSpPr/>
          <p:nvPr/>
        </p:nvSpPr>
        <p:spPr>
          <a:xfrm>
            <a:off x="4447189" y="3794087"/>
            <a:ext cx="241541" cy="2333403"/>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pic>
        <p:nvPicPr>
          <p:cNvPr id="17" name="Imagen 16"/>
          <p:cNvPicPr/>
          <p:nvPr/>
        </p:nvPicPr>
        <p:blipFill>
          <a:blip r:embed="rId3"/>
          <a:stretch>
            <a:fillRect/>
          </a:stretch>
        </p:blipFill>
        <p:spPr>
          <a:xfrm>
            <a:off x="9598342" y="101930"/>
            <a:ext cx="1910715" cy="970280"/>
          </a:xfrm>
          <a:prstGeom prst="rect">
            <a:avLst/>
          </a:prstGeom>
        </p:spPr>
      </p:pic>
    </p:spTree>
    <p:extLst>
      <p:ext uri="{BB962C8B-B14F-4D97-AF65-F5344CB8AC3E}">
        <p14:creationId xmlns:p14="http://schemas.microsoft.com/office/powerpoint/2010/main" val="132455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55658915"/>
              </p:ext>
            </p:extLst>
          </p:nvPr>
        </p:nvGraphicFramePr>
        <p:xfrm>
          <a:off x="2690805" y="2744289"/>
          <a:ext cx="6866302" cy="1925955"/>
        </p:xfrm>
        <a:graphic>
          <a:graphicData uri="http://schemas.openxmlformats.org/drawingml/2006/table">
            <a:tbl>
              <a:tblPr firstRow="1" firstCol="1" lastRow="1" lastCol="1" bandRow="1" bandCol="1"/>
              <a:tblGrid>
                <a:gridCol w="453173">
                  <a:extLst>
                    <a:ext uri="{9D8B030D-6E8A-4147-A177-3AD203B41FA5}">
                      <a16:colId xmlns:a16="http://schemas.microsoft.com/office/drawing/2014/main" val="2665799654"/>
                    </a:ext>
                  </a:extLst>
                </a:gridCol>
                <a:gridCol w="5346204">
                  <a:extLst>
                    <a:ext uri="{9D8B030D-6E8A-4147-A177-3AD203B41FA5}">
                      <a16:colId xmlns:a16="http://schemas.microsoft.com/office/drawing/2014/main" val="2092459790"/>
                    </a:ext>
                  </a:extLst>
                </a:gridCol>
                <a:gridCol w="1066925">
                  <a:extLst>
                    <a:ext uri="{9D8B030D-6E8A-4147-A177-3AD203B41FA5}">
                      <a16:colId xmlns:a16="http://schemas.microsoft.com/office/drawing/2014/main" val="1400143040"/>
                    </a:ext>
                  </a:extLst>
                </a:gridCol>
              </a:tblGrid>
              <a:tr h="406733">
                <a:tc>
                  <a:txBody>
                    <a:bodyPr/>
                    <a:lstStyle/>
                    <a:p>
                      <a:pPr marL="55880" algn="ctr">
                        <a:lnSpc>
                          <a:spcPts val="1215"/>
                        </a:lnSpc>
                        <a:spcAft>
                          <a:spcPts val="0"/>
                        </a:spcAft>
                      </a:pPr>
                      <a:r>
                        <a:rPr lang="es-ES" sz="1000" b="1">
                          <a:effectLst/>
                          <a:latin typeface="Calibri" panose="020F050202020403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5880" algn="ctr">
                        <a:lnSpc>
                          <a:spcPts val="1215"/>
                        </a:lnSpc>
                        <a:spcAft>
                          <a:spcPts val="0"/>
                        </a:spcAft>
                      </a:pPr>
                      <a:r>
                        <a:rPr lang="es-ES" sz="1000" b="1" dirty="0">
                          <a:effectLst/>
                          <a:latin typeface="Calibri" panose="020F0502020204030204" pitchFamily="34" charset="0"/>
                          <a:ea typeface="Calibri" panose="020F0502020204030204" pitchFamily="34" charset="0"/>
                          <a:cs typeface="Times New Roman" panose="02020603050405020304" pitchFamily="18" charset="0"/>
                        </a:rPr>
                        <a:t>INDICADORES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55880" algn="ctr">
                        <a:lnSpc>
                          <a:spcPts val="1215"/>
                        </a:lnSpc>
                        <a:spcAft>
                          <a:spcPts val="0"/>
                        </a:spcAft>
                      </a:pPr>
                      <a:r>
                        <a:rPr lang="es-ES" sz="1000" b="1">
                          <a:effectLst/>
                          <a:latin typeface="Calibri" panose="020F0502020204030204" pitchFamily="34" charset="0"/>
                          <a:ea typeface="Calibri" panose="020F0502020204030204" pitchFamily="34" charset="0"/>
                          <a:cs typeface="Times New Roman" panose="02020603050405020304" pitchFamily="18" charset="0"/>
                        </a:rPr>
                        <a:t>META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861957020"/>
                  </a:ext>
                </a:extLst>
              </a:tr>
              <a:tr h="729066">
                <a:tc>
                  <a:txBody>
                    <a:bodyPr/>
                    <a:lstStyle/>
                    <a:p>
                      <a:pPr marL="55880" algn="ctr">
                        <a:lnSpc>
                          <a:spcPts val="1215"/>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67945">
                        <a:lnSpc>
                          <a:spcPts val="1215"/>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Número de investigaciones y/o estudios desarrolladas para el Distrito Metropolitano de Quito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1270" algn="ctr">
                        <a:lnSpc>
                          <a:spcPts val="1215"/>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98235689"/>
                  </a:ext>
                </a:extLst>
              </a:tr>
              <a:tr h="790156">
                <a:tc>
                  <a:txBody>
                    <a:bodyPr/>
                    <a:lstStyle/>
                    <a:p>
                      <a:pPr marL="55880" algn="ctr">
                        <a:lnSpc>
                          <a:spcPts val="1215"/>
                        </a:lnSpc>
                        <a:spcAft>
                          <a:spcPts val="0"/>
                        </a:spcAft>
                      </a:pPr>
                      <a:r>
                        <a:rPr lang="es-ES" sz="1000">
                          <a:effectLst/>
                          <a:latin typeface="Calibri" panose="020F0502020204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67945">
                        <a:lnSpc>
                          <a:spcPts val="1215"/>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Número de informes sobre la administración y gestión de la CICQ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183515" marR="183515" algn="ctr">
                        <a:lnSpc>
                          <a:spcPts val="1215"/>
                        </a:lnSpc>
                        <a:spcAft>
                          <a:spcPts val="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46153733"/>
                  </a:ext>
                </a:extLst>
              </a:tr>
            </a:tbl>
          </a:graphicData>
        </a:graphic>
      </p:graphicFrame>
      <p:sp>
        <p:nvSpPr>
          <p:cNvPr id="6" name="Rectángulo 5"/>
          <p:cNvSpPr/>
          <p:nvPr/>
        </p:nvSpPr>
        <p:spPr>
          <a:xfrm>
            <a:off x="4061856" y="911020"/>
            <a:ext cx="4124201"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PLANIFICACIÓN OPERATIVA</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pic>
        <p:nvPicPr>
          <p:cNvPr id="7" name="Imagen 6"/>
          <p:cNvPicPr/>
          <p:nvPr/>
        </p:nvPicPr>
        <p:blipFill>
          <a:blip r:embed="rId2"/>
          <a:stretch>
            <a:fillRect/>
          </a:stretch>
        </p:blipFill>
        <p:spPr>
          <a:xfrm>
            <a:off x="8915400" y="294683"/>
            <a:ext cx="1910715" cy="970280"/>
          </a:xfrm>
          <a:prstGeom prst="rect">
            <a:avLst/>
          </a:prstGeom>
        </p:spPr>
      </p:pic>
      <p:grpSp>
        <p:nvGrpSpPr>
          <p:cNvPr id="8" name="Grupo 7"/>
          <p:cNvGrpSpPr/>
          <p:nvPr/>
        </p:nvGrpSpPr>
        <p:grpSpPr>
          <a:xfrm>
            <a:off x="451820" y="6472979"/>
            <a:ext cx="11489167" cy="307777"/>
            <a:chOff x="451820" y="6472979"/>
            <a:chExt cx="11489167" cy="307777"/>
          </a:xfrm>
        </p:grpSpPr>
        <p:sp>
          <p:nvSpPr>
            <p:cNvPr id="9" name="Rectángulo 8"/>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0" name="Conector recto 9"/>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85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sotros - Lees"/>
          <p:cNvPicPr>
            <a:picLocks noChangeAspect="1" noChangeArrowheads="1"/>
          </p:cNvPicPr>
          <p:nvPr/>
        </p:nvPicPr>
        <p:blipFill rotWithShape="1">
          <a:blip r:embed="rId2">
            <a:extLst>
              <a:ext uri="{28A0092B-C50C-407E-A947-70E740481C1C}">
                <a14:useLocalDpi xmlns:a14="http://schemas.microsoft.com/office/drawing/2010/main" val="0"/>
              </a:ext>
            </a:extLst>
          </a:blip>
          <a:srcRect l="14321" r="17822" b="8954"/>
          <a:stretch/>
        </p:blipFill>
        <p:spPr bwMode="auto">
          <a:xfrm rot="21281835" flipH="1">
            <a:off x="1009119" y="3956232"/>
            <a:ext cx="2032259" cy="170362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ángulo 14"/>
          <p:cNvSpPr/>
          <p:nvPr/>
        </p:nvSpPr>
        <p:spPr>
          <a:xfrm>
            <a:off x="3513216" y="419706"/>
            <a:ext cx="4934098"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PLANIFICACIÓN OPERATIVA</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sp>
        <p:nvSpPr>
          <p:cNvPr id="14" name="Rectángulo 13"/>
          <p:cNvSpPr/>
          <p:nvPr/>
        </p:nvSpPr>
        <p:spPr>
          <a:xfrm>
            <a:off x="744131" y="1896115"/>
            <a:ext cx="2562237" cy="1815882"/>
          </a:xfrm>
          <a:prstGeom prst="rect">
            <a:avLst/>
          </a:prstGeom>
        </p:spPr>
        <p:txBody>
          <a:bodyPr wrap="square">
            <a:spAutoFit/>
          </a:bodyPr>
          <a:lstStyle/>
          <a:p>
            <a:pPr algn="ctr"/>
            <a:r>
              <a:rPr lang="es-ES" sz="2800" b="1" dirty="0">
                <a:latin typeface="Calibri" panose="020F0502020204030204" pitchFamily="34" charset="0"/>
                <a:ea typeface="MS Mincho"/>
                <a:cs typeface="Calibri" panose="020F0502020204030204" pitchFamily="34" charset="0"/>
              </a:rPr>
              <a:t>Cronograma </a:t>
            </a:r>
            <a:endParaRPr lang="es-ES" sz="2800" b="1" dirty="0" smtClean="0">
              <a:latin typeface="Calibri" panose="020F0502020204030204" pitchFamily="34" charset="0"/>
              <a:ea typeface="MS Mincho"/>
              <a:cs typeface="Calibri" panose="020F0502020204030204" pitchFamily="34" charset="0"/>
            </a:endParaRPr>
          </a:p>
          <a:p>
            <a:pPr algn="ctr"/>
            <a:r>
              <a:rPr lang="es-ES" sz="2800" b="1" dirty="0" smtClean="0">
                <a:latin typeface="Calibri" panose="020F0502020204030204" pitchFamily="34" charset="0"/>
                <a:ea typeface="MS Mincho"/>
                <a:cs typeface="Calibri" panose="020F0502020204030204" pitchFamily="34" charset="0"/>
              </a:rPr>
              <a:t>de </a:t>
            </a:r>
          </a:p>
          <a:p>
            <a:pPr algn="ctr"/>
            <a:r>
              <a:rPr lang="es-ES" sz="2800" b="1" dirty="0" smtClean="0">
                <a:latin typeface="Calibri" panose="020F0502020204030204" pitchFamily="34" charset="0"/>
                <a:ea typeface="MS Mincho"/>
                <a:cs typeface="Calibri" panose="020F0502020204030204" pitchFamily="34" charset="0"/>
              </a:rPr>
              <a:t>Actividades</a:t>
            </a:r>
          </a:p>
          <a:p>
            <a:pPr algn="ctr"/>
            <a:r>
              <a:rPr lang="es-ES" sz="2800" b="1" dirty="0" smtClean="0">
                <a:latin typeface="Calibri" panose="020F0502020204030204" pitchFamily="34" charset="0"/>
                <a:cs typeface="Calibri" panose="020F0502020204030204" pitchFamily="34" charset="0"/>
              </a:rPr>
              <a:t>2023</a:t>
            </a:r>
            <a:endParaRPr lang="es-EC" sz="2800" dirty="0">
              <a:latin typeface="Calibri" panose="020F0502020204030204" pitchFamily="34" charset="0"/>
              <a:cs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536476884"/>
              </p:ext>
            </p:extLst>
          </p:nvPr>
        </p:nvGraphicFramePr>
        <p:xfrm>
          <a:off x="3959508" y="1688124"/>
          <a:ext cx="6174809" cy="4336333"/>
        </p:xfrm>
        <a:graphic>
          <a:graphicData uri="http://schemas.openxmlformats.org/drawingml/2006/table">
            <a:tbl>
              <a:tblPr firstRow="1" firstCol="1" bandRow="1"/>
              <a:tblGrid>
                <a:gridCol w="1214787">
                  <a:extLst>
                    <a:ext uri="{9D8B030D-6E8A-4147-A177-3AD203B41FA5}">
                      <a16:colId xmlns:a16="http://schemas.microsoft.com/office/drawing/2014/main" val="144808622"/>
                    </a:ext>
                  </a:extLst>
                </a:gridCol>
                <a:gridCol w="620618">
                  <a:extLst>
                    <a:ext uri="{9D8B030D-6E8A-4147-A177-3AD203B41FA5}">
                      <a16:colId xmlns:a16="http://schemas.microsoft.com/office/drawing/2014/main" val="2003858081"/>
                    </a:ext>
                  </a:extLst>
                </a:gridCol>
                <a:gridCol w="131102">
                  <a:extLst>
                    <a:ext uri="{9D8B030D-6E8A-4147-A177-3AD203B41FA5}">
                      <a16:colId xmlns:a16="http://schemas.microsoft.com/office/drawing/2014/main" val="1240358805"/>
                    </a:ext>
                  </a:extLst>
                </a:gridCol>
                <a:gridCol w="489516">
                  <a:extLst>
                    <a:ext uri="{9D8B030D-6E8A-4147-A177-3AD203B41FA5}">
                      <a16:colId xmlns:a16="http://schemas.microsoft.com/office/drawing/2014/main" val="1557206569"/>
                    </a:ext>
                  </a:extLst>
                </a:gridCol>
                <a:gridCol w="300775">
                  <a:extLst>
                    <a:ext uri="{9D8B030D-6E8A-4147-A177-3AD203B41FA5}">
                      <a16:colId xmlns:a16="http://schemas.microsoft.com/office/drawing/2014/main" val="488956541"/>
                    </a:ext>
                  </a:extLst>
                </a:gridCol>
                <a:gridCol w="316152">
                  <a:extLst>
                    <a:ext uri="{9D8B030D-6E8A-4147-A177-3AD203B41FA5}">
                      <a16:colId xmlns:a16="http://schemas.microsoft.com/office/drawing/2014/main" val="2354290220"/>
                    </a:ext>
                  </a:extLst>
                </a:gridCol>
                <a:gridCol w="316152">
                  <a:extLst>
                    <a:ext uri="{9D8B030D-6E8A-4147-A177-3AD203B41FA5}">
                      <a16:colId xmlns:a16="http://schemas.microsoft.com/office/drawing/2014/main" val="2982169687"/>
                    </a:ext>
                  </a:extLst>
                </a:gridCol>
                <a:gridCol w="314307">
                  <a:extLst>
                    <a:ext uri="{9D8B030D-6E8A-4147-A177-3AD203B41FA5}">
                      <a16:colId xmlns:a16="http://schemas.microsoft.com/office/drawing/2014/main" val="1515552827"/>
                    </a:ext>
                  </a:extLst>
                </a:gridCol>
                <a:gridCol w="314307">
                  <a:extLst>
                    <a:ext uri="{9D8B030D-6E8A-4147-A177-3AD203B41FA5}">
                      <a16:colId xmlns:a16="http://schemas.microsoft.com/office/drawing/2014/main" val="709212196"/>
                    </a:ext>
                  </a:extLst>
                </a:gridCol>
                <a:gridCol w="300775">
                  <a:extLst>
                    <a:ext uri="{9D8B030D-6E8A-4147-A177-3AD203B41FA5}">
                      <a16:colId xmlns:a16="http://schemas.microsoft.com/office/drawing/2014/main" val="160292"/>
                    </a:ext>
                  </a:extLst>
                </a:gridCol>
                <a:gridCol w="311231">
                  <a:extLst>
                    <a:ext uri="{9D8B030D-6E8A-4147-A177-3AD203B41FA5}">
                      <a16:colId xmlns:a16="http://schemas.microsoft.com/office/drawing/2014/main" val="221933627"/>
                    </a:ext>
                  </a:extLst>
                </a:gridCol>
                <a:gridCol w="313692">
                  <a:extLst>
                    <a:ext uri="{9D8B030D-6E8A-4147-A177-3AD203B41FA5}">
                      <a16:colId xmlns:a16="http://schemas.microsoft.com/office/drawing/2014/main" val="4005415326"/>
                    </a:ext>
                  </a:extLst>
                </a:gridCol>
                <a:gridCol w="313692">
                  <a:extLst>
                    <a:ext uri="{9D8B030D-6E8A-4147-A177-3AD203B41FA5}">
                      <a16:colId xmlns:a16="http://schemas.microsoft.com/office/drawing/2014/main" val="2490659566"/>
                    </a:ext>
                  </a:extLst>
                </a:gridCol>
                <a:gridCol w="311847">
                  <a:extLst>
                    <a:ext uri="{9D8B030D-6E8A-4147-A177-3AD203B41FA5}">
                      <a16:colId xmlns:a16="http://schemas.microsoft.com/office/drawing/2014/main" val="114834701"/>
                    </a:ext>
                  </a:extLst>
                </a:gridCol>
                <a:gridCol w="311847">
                  <a:extLst>
                    <a:ext uri="{9D8B030D-6E8A-4147-A177-3AD203B41FA5}">
                      <a16:colId xmlns:a16="http://schemas.microsoft.com/office/drawing/2014/main" val="2541511821"/>
                    </a:ext>
                  </a:extLst>
                </a:gridCol>
                <a:gridCol w="294009">
                  <a:extLst>
                    <a:ext uri="{9D8B030D-6E8A-4147-A177-3AD203B41FA5}">
                      <a16:colId xmlns:a16="http://schemas.microsoft.com/office/drawing/2014/main" val="1944511667"/>
                    </a:ext>
                  </a:extLst>
                </a:gridCol>
              </a:tblGrid>
              <a:tr h="714962">
                <a:tc rowSpan="2">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COMPONENTES / ACTIVIDADES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gridSpan="2">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 INICIO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hMerge="1">
                  <a:txBody>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a:lnSpc>
                          <a:spcPct val="107000"/>
                        </a:lnSpc>
                        <a:spcAft>
                          <a:spcPts val="800"/>
                        </a:spcAft>
                      </a:pPr>
                      <a:r>
                        <a:rPr lang="es-EC"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 FIN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gridSpan="12">
                  <a:txBody>
                    <a:bodyPr/>
                    <a:lstStyle/>
                    <a:p>
                      <a:pPr algn="ctr">
                        <a:lnSpc>
                          <a:spcPct val="107000"/>
                        </a:lnSpc>
                        <a:spcAft>
                          <a:spcPts val="800"/>
                        </a:spcAft>
                      </a:pPr>
                      <a:r>
                        <a:rPr lang="es-EC"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CRONOGRAMA DE ACTIVIDADES</a:t>
                      </a:r>
                      <a:br>
                        <a:rPr lang="es-EC"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s-EC"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Año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5769193"/>
                  </a:ext>
                </a:extLst>
              </a:tr>
              <a:tr h="287094">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FEB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ABR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JUL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853453353"/>
                  </a:ext>
                </a:extLst>
              </a:tr>
              <a:tr h="723635">
                <a:tc gridSpan="4">
                  <a:txBody>
                    <a:bodyPr/>
                    <a:lstStyle/>
                    <a:p>
                      <a:pPr>
                        <a:lnSpc>
                          <a:spcPct val="107000"/>
                        </a:lnSpc>
                        <a:spcAft>
                          <a:spcPts val="80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Componente 1:</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Elaborar investigaciones o estudios de diagnóstico de la situación del DMQ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360082"/>
                  </a:ext>
                </a:extLst>
              </a:tr>
              <a:tr h="523626">
                <a:tc>
                  <a:txBody>
                    <a:bodyPr/>
                    <a:lstStyle/>
                    <a:p>
                      <a:pP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del Convenio No. MDMQ-SGP-2022-001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01/01/2023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31/05/2023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785253"/>
                  </a:ext>
                </a:extLst>
              </a:tr>
              <a:tr h="717735">
                <a:tc>
                  <a:txBody>
                    <a:bodyPr/>
                    <a:lstStyle/>
                    <a:p>
                      <a:pP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Desarrollar investigaciones y/o estudios del DMQ en apoyo a la formulación de política pública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02/10/2023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31/12/2023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081531"/>
                  </a:ext>
                </a:extLst>
              </a:tr>
              <a:tr h="861281">
                <a:tc gridSpan="4">
                  <a:txBody>
                    <a:bodyPr/>
                    <a:lstStyle/>
                    <a:p>
                      <a:pPr>
                        <a:lnSpc>
                          <a:spcPct val="107000"/>
                        </a:lnSpc>
                        <a:spcAft>
                          <a:spcPts val="80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Componente 2</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Gestionar los procesos administrativos y operativos para el buen uso de los recursos municipales en la ejecución del proyecto de inversión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4003394"/>
                  </a:ext>
                </a:extLst>
              </a:tr>
              <a:tr h="485736">
                <a:tc>
                  <a:txBody>
                    <a:bodyPr/>
                    <a:lstStyle/>
                    <a:p>
                      <a:pP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Gestión administrativa y operativa de la CICQ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02/10/2023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31/12/2023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X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80" marR="43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2188"/>
                  </a:ext>
                </a:extLst>
              </a:tr>
            </a:tbl>
          </a:graphicData>
        </a:graphic>
      </p:graphicFrame>
      <p:pic>
        <p:nvPicPr>
          <p:cNvPr id="16" name="Imagen 15"/>
          <p:cNvPicPr/>
          <p:nvPr/>
        </p:nvPicPr>
        <p:blipFill>
          <a:blip r:embed="rId3"/>
          <a:stretch>
            <a:fillRect/>
          </a:stretch>
        </p:blipFill>
        <p:spPr>
          <a:xfrm>
            <a:off x="9246950" y="226953"/>
            <a:ext cx="1910715" cy="970280"/>
          </a:xfrm>
          <a:prstGeom prst="rect">
            <a:avLst/>
          </a:prstGeom>
        </p:spPr>
      </p:pic>
    </p:spTree>
    <p:extLst>
      <p:ext uri="{BB962C8B-B14F-4D97-AF65-F5344CB8AC3E}">
        <p14:creationId xmlns:p14="http://schemas.microsoft.com/office/powerpoint/2010/main" val="88738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기업신용등급/정책자금/각종인증/법인전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59" y="4648403"/>
            <a:ext cx="2854547" cy="14198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ángulo 14"/>
          <p:cNvSpPr/>
          <p:nvPr/>
        </p:nvSpPr>
        <p:spPr>
          <a:xfrm>
            <a:off x="4156074" y="349860"/>
            <a:ext cx="4080658" cy="707886"/>
          </a:xfrm>
          <a:prstGeom prst="rect">
            <a:avLst/>
          </a:prstGeom>
        </p:spPr>
        <p:txBody>
          <a:bodyPr wrap="square">
            <a:spAutoFit/>
          </a:bodyPr>
          <a:lstStyle/>
          <a:p>
            <a:pPr algn="ctr"/>
            <a:r>
              <a:rPr lang="es-ES" sz="2000" b="1" dirty="0" smtClean="0">
                <a:latin typeface="Cambria" panose="02040503050406030204" pitchFamily="18" charset="0"/>
                <a:ea typeface="MS Mincho"/>
                <a:cs typeface="Times New Roman" panose="02020603050405020304" pitchFamily="18" charset="0"/>
              </a:rPr>
              <a:t>PLANIFICACIÓN OPERATIVA</a:t>
            </a:r>
          </a:p>
          <a:p>
            <a:pPr algn="ctr"/>
            <a:r>
              <a:rPr lang="es-ES" sz="2000" b="1" dirty="0" smtClean="0">
                <a:latin typeface="Cambria" panose="02040503050406030204" pitchFamily="18" charset="0"/>
                <a:ea typeface="MS Mincho"/>
                <a:cs typeface="Times New Roman" panose="02020603050405020304" pitchFamily="18" charset="0"/>
              </a:rPr>
              <a:t>AÑO 2023</a:t>
            </a:r>
            <a:endParaRPr lang="es-EC" sz="2000" dirty="0"/>
          </a:p>
        </p:txBody>
      </p:sp>
      <p:sp>
        <p:nvSpPr>
          <p:cNvPr id="14" name="Rectángulo 13"/>
          <p:cNvSpPr/>
          <p:nvPr/>
        </p:nvSpPr>
        <p:spPr>
          <a:xfrm>
            <a:off x="1034442" y="1598661"/>
            <a:ext cx="2646382" cy="1015663"/>
          </a:xfrm>
          <a:prstGeom prst="rect">
            <a:avLst/>
          </a:prstGeom>
        </p:spPr>
        <p:txBody>
          <a:bodyPr wrap="square">
            <a:spAutoFit/>
          </a:bodyPr>
          <a:lstStyle/>
          <a:p>
            <a:pPr algn="ctr"/>
            <a:r>
              <a:rPr lang="es-ES" sz="3000" b="1" i="1" dirty="0" smtClean="0">
                <a:latin typeface="Calibri" panose="020F0502020204030204" pitchFamily="34" charset="0"/>
                <a:ea typeface="MS Mincho"/>
                <a:cs typeface="Calibri" panose="020F0502020204030204" pitchFamily="34" charset="0"/>
              </a:rPr>
              <a:t>Presupuesto planificado </a:t>
            </a:r>
          </a:p>
        </p:txBody>
      </p:sp>
      <p:pic>
        <p:nvPicPr>
          <p:cNvPr id="16" name="Picture 2" descr="Buscar fotos: &quot;atención al clien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439" y="2861534"/>
            <a:ext cx="1600388" cy="1600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p:cNvGraphicFramePr>
            <a:graphicFrameLocks noGrp="1"/>
          </p:cNvGraphicFramePr>
          <p:nvPr>
            <p:extLst>
              <p:ext uri="{D42A27DB-BD31-4B8C-83A1-F6EECF244321}">
                <p14:modId xmlns:p14="http://schemas.microsoft.com/office/powerpoint/2010/main" val="590244109"/>
              </p:ext>
            </p:extLst>
          </p:nvPr>
        </p:nvGraphicFramePr>
        <p:xfrm>
          <a:off x="4018083" y="1266092"/>
          <a:ext cx="6763128" cy="5020407"/>
        </p:xfrm>
        <a:graphic>
          <a:graphicData uri="http://schemas.openxmlformats.org/drawingml/2006/table">
            <a:tbl>
              <a:tblPr firstRow="1" firstCol="1" bandRow="1"/>
              <a:tblGrid>
                <a:gridCol w="3629902">
                  <a:extLst>
                    <a:ext uri="{9D8B030D-6E8A-4147-A177-3AD203B41FA5}">
                      <a16:colId xmlns:a16="http://schemas.microsoft.com/office/drawing/2014/main" val="3958581657"/>
                    </a:ext>
                  </a:extLst>
                </a:gridCol>
                <a:gridCol w="1091490">
                  <a:extLst>
                    <a:ext uri="{9D8B030D-6E8A-4147-A177-3AD203B41FA5}">
                      <a16:colId xmlns:a16="http://schemas.microsoft.com/office/drawing/2014/main" val="3743473836"/>
                    </a:ext>
                  </a:extLst>
                </a:gridCol>
                <a:gridCol w="1077564">
                  <a:extLst>
                    <a:ext uri="{9D8B030D-6E8A-4147-A177-3AD203B41FA5}">
                      <a16:colId xmlns:a16="http://schemas.microsoft.com/office/drawing/2014/main" val="1728830566"/>
                    </a:ext>
                  </a:extLst>
                </a:gridCol>
                <a:gridCol w="964172">
                  <a:extLst>
                    <a:ext uri="{9D8B030D-6E8A-4147-A177-3AD203B41FA5}">
                      <a16:colId xmlns:a16="http://schemas.microsoft.com/office/drawing/2014/main" val="3123437641"/>
                    </a:ext>
                  </a:extLst>
                </a:gridCol>
              </a:tblGrid>
              <a:tr h="396283">
                <a:tc gridSpan="4">
                  <a:txBody>
                    <a:bodyPr/>
                    <a:lstStyle/>
                    <a:p>
                      <a:pPr algn="ctr">
                        <a:lnSpc>
                          <a:spcPct val="107000"/>
                        </a:lnSpc>
                        <a:spcAft>
                          <a:spcPts val="800"/>
                        </a:spcAft>
                      </a:pPr>
                      <a:r>
                        <a:rPr lang="es-EC" sz="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PRESUPUESTO</a:t>
                      </a:r>
                      <a:br>
                        <a:rPr lang="es-EC" sz="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s-EC" sz="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AÑO 2023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9165537"/>
                  </a:ext>
                </a:extLst>
              </a:tr>
              <a:tr h="232529">
                <a:tc rowSpan="2">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COMPONENTES</a:t>
                      </a:r>
                      <a:b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ACTIVIDADES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gridSpan="2">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FUENTE DE FINANCIAMIENTO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rowSpan="2">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572895440"/>
                  </a:ext>
                </a:extLst>
              </a:tr>
              <a:tr h="407417">
                <a:tc vMerge="1">
                  <a:txBody>
                    <a:bodyPr/>
                    <a:lstStyle/>
                    <a:p>
                      <a:endParaRPr lang="en-US"/>
                    </a:p>
                  </a:txBody>
                  <a:tcPr/>
                </a:tc>
                <a:tc>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RECURSOS </a:t>
                      </a:r>
                      <a:b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PROPIOS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FONDO </a:t>
                      </a:r>
                      <a:b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MUNICIPAL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n-US"/>
                    </a:p>
                  </a:txBody>
                  <a:tcPr/>
                </a:tc>
                <a:extLst>
                  <a:ext uri="{0D108BD9-81ED-4DB2-BD59-A6C34878D82A}">
                    <a16:rowId xmlns:a16="http://schemas.microsoft.com/office/drawing/2014/main" val="2784835998"/>
                  </a:ext>
                </a:extLst>
              </a:tr>
              <a:tr h="468333">
                <a:tc>
                  <a:txBody>
                    <a:bodyPr/>
                    <a:lstStyle/>
                    <a:p>
                      <a:pPr>
                        <a:lnSpc>
                          <a:spcPct val="107000"/>
                        </a:lnSpc>
                        <a:spcAft>
                          <a:spcPts val="80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Componente 1:</a:t>
                      </a:r>
                      <a:b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Elaborar investigaciones o estudios de diagnóstico de la situación del DMQ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3">
                  <a:txBody>
                    <a:bodyPr/>
                    <a:lstStyle/>
                    <a:p>
                      <a:pPr algn="ctr">
                        <a:lnSpc>
                          <a:spcPct val="107000"/>
                        </a:lnSpc>
                        <a:spcAft>
                          <a:spcPts val="800"/>
                        </a:spcAft>
                      </a:pPr>
                      <a:r>
                        <a:rPr lang="es-EC"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9453781"/>
                  </a:ext>
                </a:extLst>
              </a:tr>
              <a:tr h="349122">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Liquidación del Convenio No. MDMQ-SGP-2022-001 (investigaciones/estudios del año anterior)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1803841"/>
                  </a:ext>
                </a:extLst>
              </a:tr>
              <a:tr h="737544">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Pago de obligaciones pendientes del año 2022 con relación a la administración y operación del convenio de transferencia de recursos no reembolsables firmado entre el MDMQ y la CICQ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41.569,60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41.569,60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91151"/>
                  </a:ext>
                </a:extLst>
              </a:tr>
              <a:tr h="324231">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Desarrollar investigaciones y/o estudios del DMQ en apoyo a la formulación de política pública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117322"/>
                  </a:ext>
                </a:extLst>
              </a:tr>
              <a:tr h="358948">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Elaboración, desarrollo y entrega de investigación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37.010,65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s-EC" sz="6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C"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37.010,65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54735"/>
                  </a:ext>
                </a:extLst>
              </a:tr>
              <a:tr h="538159">
                <a:tc>
                  <a:txBody>
                    <a:bodyPr/>
                    <a:lstStyle/>
                    <a:p>
                      <a:pPr>
                        <a:lnSpc>
                          <a:spcPct val="107000"/>
                        </a:lnSpc>
                        <a:spcAft>
                          <a:spcPts val="80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Componente 2</a:t>
                      </a:r>
                      <a:b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Gestionar los procesos administrativos y operativos para el buen uso de los recursos municipales en la ejecución del proyecto de inversión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3">
                  <a:txBody>
                    <a:bodyPr/>
                    <a:lstStyle/>
                    <a:p>
                      <a:pPr algn="ct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4160872"/>
                  </a:ext>
                </a:extLst>
              </a:tr>
              <a:tr h="363532">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Gestión administrativa y operativa de la CICQ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3">
                  <a:txBody>
                    <a:bodyPr/>
                    <a:lstStyle/>
                    <a:p>
                      <a:pPr algn="ct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564426"/>
                  </a:ext>
                </a:extLst>
              </a:tr>
              <a:tr h="475538">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Pago del personal administrativo y operativo y otros gastos administrativos de la CICQ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s-EC" sz="6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C" sz="6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C"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111.189,35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C" sz="6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111.189,35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622164"/>
                  </a:ext>
                </a:extLst>
              </a:tr>
              <a:tr h="368771">
                <a:tc>
                  <a:txBody>
                    <a:bodyPr/>
                    <a:lstStyle/>
                    <a:p>
                      <a:pPr algn="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 PRESUPUESTO AÑO 2023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546A"/>
                    </a:solidFill>
                  </a:tcPr>
                </a:tc>
                <a:tc>
                  <a:txBody>
                    <a:bodyPr/>
                    <a:lstStyle/>
                    <a:p>
                      <a:pPr algn="ctr">
                        <a:lnSpc>
                          <a:spcPct val="107000"/>
                        </a:lnSpc>
                        <a:spcAft>
                          <a:spcPts val="800"/>
                        </a:spcAft>
                      </a:pPr>
                      <a:r>
                        <a:rPr lang="es-EC" sz="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a:lnSpc>
                          <a:spcPct val="107000"/>
                        </a:lnSpc>
                        <a:spcAft>
                          <a:spcPts val="800"/>
                        </a:spcAft>
                      </a:pPr>
                      <a:r>
                        <a:rPr lang="es-EC" sz="6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s-EC" sz="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189.769,60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ctr">
                        <a:lnSpc>
                          <a:spcPct val="107000"/>
                        </a:lnSpc>
                        <a:spcAft>
                          <a:spcPts val="800"/>
                        </a:spcAft>
                      </a:pPr>
                      <a:r>
                        <a:rPr lang="es-EC" sz="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           189.769,60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492" marR="3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777634241"/>
                  </a:ext>
                </a:extLst>
              </a:tr>
            </a:tbl>
          </a:graphicData>
        </a:graphic>
      </p:graphicFrame>
      <p:pic>
        <p:nvPicPr>
          <p:cNvPr id="17" name="Imagen 16"/>
          <p:cNvPicPr/>
          <p:nvPr/>
        </p:nvPicPr>
        <p:blipFill>
          <a:blip r:embed="rId4"/>
          <a:stretch>
            <a:fillRect/>
          </a:stretch>
        </p:blipFill>
        <p:spPr>
          <a:xfrm>
            <a:off x="9342749" y="87466"/>
            <a:ext cx="1910715" cy="970280"/>
          </a:xfrm>
          <a:prstGeom prst="rect">
            <a:avLst/>
          </a:prstGeom>
        </p:spPr>
      </p:pic>
    </p:spTree>
    <p:extLst>
      <p:ext uri="{BB962C8B-B14F-4D97-AF65-F5344CB8AC3E}">
        <p14:creationId xmlns:p14="http://schemas.microsoft.com/office/powerpoint/2010/main" val="114612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0627" y="882122"/>
            <a:ext cx="6585625" cy="533662"/>
          </a:xfrm>
        </p:spPr>
        <p:txBody>
          <a:bodyPr>
            <a:normAutofit fontScale="90000"/>
          </a:bodyPr>
          <a:lstStyle/>
          <a:p>
            <a:r>
              <a:rPr lang="es-ES" sz="3500" b="1" dirty="0" smtClean="0">
                <a:latin typeface="Cambria" panose="02040503050406030204" pitchFamily="18" charset="0"/>
                <a:ea typeface="Cambria" panose="02040503050406030204" pitchFamily="18" charset="0"/>
              </a:rPr>
              <a:t>Cumplimiento de </a:t>
            </a:r>
            <a:r>
              <a:rPr lang="es-ES" sz="3300" b="1" dirty="0" smtClean="0">
                <a:latin typeface="Cambria" panose="02040503050406030204" pitchFamily="18" charset="0"/>
                <a:ea typeface="Cambria" panose="02040503050406030204" pitchFamily="18" charset="0"/>
              </a:rPr>
              <a:t>metas</a:t>
            </a:r>
            <a:r>
              <a:rPr lang="es-ES" sz="3500" b="1" dirty="0" smtClean="0">
                <a:latin typeface="Cambria" panose="02040503050406030204" pitchFamily="18" charset="0"/>
                <a:ea typeface="Cambria" panose="02040503050406030204" pitchFamily="18" charset="0"/>
              </a:rPr>
              <a:t> POA 2023</a:t>
            </a:r>
            <a:endParaRPr lang="es-EC" sz="3500" b="1" dirty="0">
              <a:latin typeface="Cambria" panose="02040503050406030204" pitchFamily="18" charset="0"/>
              <a:ea typeface="Cambria" panose="020405030504060302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52208407"/>
              </p:ext>
            </p:extLst>
          </p:nvPr>
        </p:nvGraphicFramePr>
        <p:xfrm>
          <a:off x="1725383" y="1586682"/>
          <a:ext cx="8749526" cy="1296000"/>
        </p:xfrm>
        <a:graphic>
          <a:graphicData uri="http://schemas.openxmlformats.org/drawingml/2006/table">
            <a:tbl>
              <a:tblPr firstRow="1" firstCol="1" bandRow="1">
                <a:tableStyleId>{5C22544A-7EE6-4342-B048-85BDC9FD1C3A}</a:tableStyleId>
              </a:tblPr>
              <a:tblGrid>
                <a:gridCol w="2660012">
                  <a:extLst>
                    <a:ext uri="{9D8B030D-6E8A-4147-A177-3AD203B41FA5}">
                      <a16:colId xmlns:a16="http://schemas.microsoft.com/office/drawing/2014/main" val="2601925212"/>
                    </a:ext>
                  </a:extLst>
                </a:gridCol>
                <a:gridCol w="3560324">
                  <a:extLst>
                    <a:ext uri="{9D8B030D-6E8A-4147-A177-3AD203B41FA5}">
                      <a16:colId xmlns:a16="http://schemas.microsoft.com/office/drawing/2014/main" val="1067670652"/>
                    </a:ext>
                  </a:extLst>
                </a:gridCol>
                <a:gridCol w="1167319">
                  <a:extLst>
                    <a:ext uri="{9D8B030D-6E8A-4147-A177-3AD203B41FA5}">
                      <a16:colId xmlns:a16="http://schemas.microsoft.com/office/drawing/2014/main" val="1792711440"/>
                    </a:ext>
                  </a:extLst>
                </a:gridCol>
                <a:gridCol w="778212">
                  <a:extLst>
                    <a:ext uri="{9D8B030D-6E8A-4147-A177-3AD203B41FA5}">
                      <a16:colId xmlns:a16="http://schemas.microsoft.com/office/drawing/2014/main" val="643134799"/>
                    </a:ext>
                  </a:extLst>
                </a:gridCol>
                <a:gridCol w="583659">
                  <a:extLst>
                    <a:ext uri="{9D8B030D-6E8A-4147-A177-3AD203B41FA5}">
                      <a16:colId xmlns:a16="http://schemas.microsoft.com/office/drawing/2014/main" val="3866330954"/>
                    </a:ext>
                  </a:extLst>
                </a:gridCol>
              </a:tblGrid>
              <a:tr h="432000">
                <a:tc>
                  <a:txBody>
                    <a:bodyPr/>
                    <a:lstStyle/>
                    <a:p>
                      <a:pPr algn="ctr">
                        <a:spcAft>
                          <a:spcPts val="0"/>
                        </a:spcAft>
                      </a:pPr>
                      <a:r>
                        <a:rPr lang="es-EC" sz="800" dirty="0">
                          <a:effectLst/>
                          <a:latin typeface="Arial" panose="020B0604020202020204" pitchFamily="34" charset="0"/>
                          <a:cs typeface="Arial" panose="020B0604020202020204" pitchFamily="34" charset="0"/>
                        </a:rPr>
                        <a:t>INDICADOR</a:t>
                      </a:r>
                      <a:endParaRPr lang="es-ES" sz="12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dirty="0">
                          <a:effectLst/>
                          <a:latin typeface="Arial" panose="020B0604020202020204" pitchFamily="34" charset="0"/>
                          <a:cs typeface="Arial" panose="020B0604020202020204" pitchFamily="34" charset="0"/>
                        </a:rPr>
                        <a:t>META PROYECTO</a:t>
                      </a:r>
                      <a:endParaRPr lang="es-ES" sz="12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dirty="0">
                          <a:effectLst/>
                          <a:latin typeface="Arial" panose="020B0604020202020204" pitchFamily="34" charset="0"/>
                          <a:cs typeface="Arial" panose="020B0604020202020204" pitchFamily="34" charset="0"/>
                        </a:rPr>
                        <a:t>VALOR PLANIFICADO</a:t>
                      </a:r>
                      <a:endParaRPr lang="es-ES" sz="12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VALOR EJECUTADO</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dirty="0">
                          <a:effectLst/>
                          <a:latin typeface="Arial" panose="020B0604020202020204" pitchFamily="34" charset="0"/>
                          <a:cs typeface="Arial" panose="020B0604020202020204" pitchFamily="34" charset="0"/>
                        </a:rPr>
                        <a:t>CUMPLIMIENTO</a:t>
                      </a:r>
                      <a:endParaRPr lang="es-ES" sz="12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552472164"/>
                  </a:ext>
                </a:extLst>
              </a:tr>
              <a:tr h="432000">
                <a:tc>
                  <a:txBody>
                    <a:bodyPr/>
                    <a:lstStyle/>
                    <a:p>
                      <a:pPr algn="ctr">
                        <a:spcAft>
                          <a:spcPts val="0"/>
                        </a:spcAft>
                      </a:pPr>
                      <a:r>
                        <a:rPr lang="es-EC" sz="800">
                          <a:effectLst/>
                          <a:latin typeface="Arial" panose="020B0604020202020204" pitchFamily="34" charset="0"/>
                          <a:cs typeface="Arial" panose="020B0604020202020204" pitchFamily="34" charset="0"/>
                        </a:rPr>
                        <a:t>NÚMERO DE INVESTIGACIONES Y/O ESTUDIOS PRIORIZADAS POR EL MUNICIPIO DEL DISTRITO METROPOLITANO DE QUITO</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dirty="0">
                          <a:effectLst/>
                          <a:latin typeface="Arial" panose="020B0604020202020204" pitchFamily="34" charset="0"/>
                          <a:cs typeface="Arial" panose="020B0604020202020204" pitchFamily="34" charset="0"/>
                        </a:rPr>
                        <a:t>DESARROLLAR 1 INVESTIGACIÓN Y/O ESTUDIO PRIORIZADO POR EL MUNICIPIO DEL DISTRITO METROPOLITANO DE QUITO EN EL 2023</a:t>
                      </a:r>
                      <a:endParaRPr lang="es-ES" sz="12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1,00</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1,00</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100%</a:t>
                      </a:r>
                      <a:endParaRPr lang="es-ES" sz="12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793957247"/>
                  </a:ext>
                </a:extLst>
              </a:tr>
              <a:tr h="432000">
                <a:tc>
                  <a:txBody>
                    <a:bodyPr/>
                    <a:lstStyle/>
                    <a:p>
                      <a:pPr algn="ctr">
                        <a:spcAft>
                          <a:spcPts val="0"/>
                        </a:spcAft>
                      </a:pPr>
                      <a:r>
                        <a:rPr lang="es-EC" sz="800">
                          <a:effectLst/>
                          <a:latin typeface="Arial" panose="020B0604020202020204" pitchFamily="34" charset="0"/>
                          <a:cs typeface="Arial" panose="020B0604020202020204" pitchFamily="34" charset="0"/>
                        </a:rPr>
                        <a:t>NÚMERO DE INFORMES SOBRE LA ADMINISTRACIÓN Y GESTIÓN DE LA CICQ</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ELABORAR 3 INFORMES SOBRE LA ADMINISTRACIÓN Y GESTIÓN DE LA CICQ EN EL 2023</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3,00</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a:effectLst/>
                          <a:latin typeface="Arial" panose="020B0604020202020204" pitchFamily="34" charset="0"/>
                          <a:cs typeface="Arial" panose="020B0604020202020204" pitchFamily="34" charset="0"/>
                        </a:rPr>
                        <a:t>3,00</a:t>
                      </a:r>
                      <a:endParaRPr lang="es-ES" sz="12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spcAft>
                          <a:spcPts val="0"/>
                        </a:spcAft>
                      </a:pPr>
                      <a:r>
                        <a:rPr lang="es-EC" sz="800" dirty="0">
                          <a:effectLst/>
                          <a:latin typeface="Arial" panose="020B0604020202020204" pitchFamily="34" charset="0"/>
                          <a:cs typeface="Arial" panose="020B0604020202020204" pitchFamily="34" charset="0"/>
                        </a:rPr>
                        <a:t>100%</a:t>
                      </a:r>
                      <a:endParaRPr lang="es-ES" sz="12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618845300"/>
                  </a:ext>
                </a:extLst>
              </a:tr>
            </a:tbl>
          </a:graphicData>
        </a:graphic>
      </p:graphicFrame>
      <p:sp>
        <p:nvSpPr>
          <p:cNvPr id="6" name="Título 1"/>
          <p:cNvSpPr txBox="1">
            <a:spLocks/>
          </p:cNvSpPr>
          <p:nvPr/>
        </p:nvSpPr>
        <p:spPr>
          <a:xfrm>
            <a:off x="3306732" y="3079707"/>
            <a:ext cx="5779341" cy="8754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000" b="1" dirty="0" smtClean="0">
                <a:latin typeface="Cambria" panose="02040503050406030204" pitchFamily="18" charset="0"/>
                <a:ea typeface="Cambria" panose="02040503050406030204" pitchFamily="18" charset="0"/>
              </a:rPr>
              <a:t>Ejecución presupuestaria 2023</a:t>
            </a:r>
            <a:endParaRPr lang="es-EC" sz="3000" b="1" dirty="0">
              <a:latin typeface="Cambria" panose="02040503050406030204" pitchFamily="18" charset="0"/>
              <a:ea typeface="Cambria" panose="020405030504060302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885643213"/>
              </p:ext>
            </p:extLst>
          </p:nvPr>
        </p:nvGraphicFramePr>
        <p:xfrm>
          <a:off x="3465390" y="3764530"/>
          <a:ext cx="5462024" cy="2011680"/>
        </p:xfrm>
        <a:graphic>
          <a:graphicData uri="http://schemas.openxmlformats.org/drawingml/2006/table">
            <a:tbl>
              <a:tblPr firstRow="1" firstCol="1" bandRow="1">
                <a:tableStyleId>{5C22544A-7EE6-4342-B048-85BDC9FD1C3A}</a:tableStyleId>
              </a:tblPr>
              <a:tblGrid>
                <a:gridCol w="2074463">
                  <a:extLst>
                    <a:ext uri="{9D8B030D-6E8A-4147-A177-3AD203B41FA5}">
                      <a16:colId xmlns:a16="http://schemas.microsoft.com/office/drawing/2014/main" val="3475937021"/>
                    </a:ext>
                  </a:extLst>
                </a:gridCol>
                <a:gridCol w="942061">
                  <a:extLst>
                    <a:ext uri="{9D8B030D-6E8A-4147-A177-3AD203B41FA5}">
                      <a16:colId xmlns:a16="http://schemas.microsoft.com/office/drawing/2014/main" val="2897262837"/>
                    </a:ext>
                  </a:extLst>
                </a:gridCol>
                <a:gridCol w="1144620">
                  <a:extLst>
                    <a:ext uri="{9D8B030D-6E8A-4147-A177-3AD203B41FA5}">
                      <a16:colId xmlns:a16="http://schemas.microsoft.com/office/drawing/2014/main" val="1410031616"/>
                    </a:ext>
                  </a:extLst>
                </a:gridCol>
                <a:gridCol w="1300880">
                  <a:extLst>
                    <a:ext uri="{9D8B030D-6E8A-4147-A177-3AD203B41FA5}">
                      <a16:colId xmlns:a16="http://schemas.microsoft.com/office/drawing/2014/main" val="2995888300"/>
                    </a:ext>
                  </a:extLst>
                </a:gridCol>
              </a:tblGrid>
              <a:tr h="0">
                <a:tc>
                  <a:txBody>
                    <a:bodyPr/>
                    <a:lstStyle/>
                    <a:p>
                      <a:pPr algn="ctr">
                        <a:spcAft>
                          <a:spcPts val="0"/>
                        </a:spcAft>
                      </a:pPr>
                      <a:r>
                        <a:rPr lang="es-EC" sz="1200">
                          <a:effectLst/>
                        </a:rPr>
                        <a:t>Actividad</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a:effectLst/>
                        </a:rPr>
                        <a:t>Codificado </a:t>
                      </a:r>
                      <a:endParaRPr lang="es-ES" sz="1200">
                        <a:effectLst/>
                      </a:endParaRPr>
                    </a:p>
                    <a:p>
                      <a:pPr algn="ctr">
                        <a:spcAft>
                          <a:spcPts val="0"/>
                        </a:spcAft>
                      </a:pPr>
                      <a:r>
                        <a:rPr lang="es-EC" sz="1200">
                          <a:effectLst/>
                        </a:rPr>
                        <a:t>2023</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a:effectLst/>
                        </a:rPr>
                        <a:t>Ejecutado </a:t>
                      </a:r>
                      <a:endParaRPr lang="es-ES" sz="1200">
                        <a:effectLst/>
                      </a:endParaRPr>
                    </a:p>
                    <a:p>
                      <a:pPr algn="ctr">
                        <a:spcAft>
                          <a:spcPts val="0"/>
                        </a:spcAft>
                      </a:pPr>
                      <a:r>
                        <a:rPr lang="es-EC" sz="1200">
                          <a:effectLst/>
                        </a:rPr>
                        <a:t>2023</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Porcentaje de Ejecución Presupuestaria </a:t>
                      </a:r>
                      <a:endParaRPr lang="es-ES" sz="1200" dirty="0">
                        <a:effectLst/>
                      </a:endParaRPr>
                    </a:p>
                    <a:p>
                      <a:pPr algn="ctr">
                        <a:spcAft>
                          <a:spcPts val="0"/>
                        </a:spcAft>
                      </a:pPr>
                      <a:r>
                        <a:rPr lang="es-EC" sz="1200" dirty="0">
                          <a:effectLst/>
                        </a:rPr>
                        <a:t>2023</a:t>
                      </a:r>
                      <a:endParaRPr lang="es-E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545566311"/>
                  </a:ext>
                </a:extLst>
              </a:tr>
              <a:tr h="0">
                <a:tc>
                  <a:txBody>
                    <a:bodyPr/>
                    <a:lstStyle/>
                    <a:p>
                      <a:pPr algn="just">
                        <a:spcAft>
                          <a:spcPts val="0"/>
                        </a:spcAft>
                      </a:pPr>
                      <a:r>
                        <a:rPr lang="es-EC" sz="1000">
                          <a:effectLst/>
                        </a:rPr>
                        <a:t>Liquidación del Convenio No. MDMQ-SGP-2022-001</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$ 41.569,60</a:t>
                      </a:r>
                      <a:r>
                        <a:rPr lang="es-EC" sz="1200">
                          <a:effectLst/>
                        </a:rPr>
                        <a:t> </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$ 41.569,60</a:t>
                      </a:r>
                      <a:r>
                        <a:rPr lang="es-EC" sz="1200">
                          <a:effectLst/>
                        </a:rPr>
                        <a:t>  </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100,00%</a:t>
                      </a:r>
                      <a:endParaRPr lang="es-E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518595111"/>
                  </a:ext>
                </a:extLst>
              </a:tr>
              <a:tr h="0">
                <a:tc>
                  <a:txBody>
                    <a:bodyPr/>
                    <a:lstStyle/>
                    <a:p>
                      <a:pPr>
                        <a:spcAft>
                          <a:spcPts val="0"/>
                        </a:spcAft>
                      </a:pPr>
                      <a:r>
                        <a:rPr lang="es-ES_tradnl" sz="1200">
                          <a:effectLst/>
                        </a:rPr>
                        <a:t> </a:t>
                      </a:r>
                      <a:r>
                        <a:rPr lang="es-EC" sz="1000">
                          <a:effectLst/>
                        </a:rPr>
                        <a:t>Desarrollar investigaciones y/o estudios del DMQ como apoyo a la formulación de política pública</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$37.010,65</a:t>
                      </a:r>
                      <a:r>
                        <a:rPr lang="es-EC" sz="1200">
                          <a:effectLst/>
                        </a:rPr>
                        <a:t> </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$37.010,65</a:t>
                      </a:r>
                      <a:r>
                        <a:rPr lang="es-EC" sz="1200">
                          <a:effectLst/>
                        </a:rPr>
                        <a:t>  </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100,00% </a:t>
                      </a:r>
                      <a:endParaRPr lang="es-E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3900550472"/>
                  </a:ext>
                </a:extLst>
              </a:tr>
              <a:tr h="0">
                <a:tc>
                  <a:txBody>
                    <a:bodyPr/>
                    <a:lstStyle/>
                    <a:p>
                      <a:pPr>
                        <a:spcAft>
                          <a:spcPts val="0"/>
                        </a:spcAft>
                      </a:pPr>
                      <a:r>
                        <a:rPr lang="es-EC" sz="1000">
                          <a:effectLst/>
                        </a:rPr>
                        <a:t>Gestión administrativa y operativa de la CICQ</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$111.189,35</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$111.189,35</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s-EC" sz="1200">
                          <a:effectLst/>
                        </a:rPr>
                        <a:t>100,00%</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105670939"/>
                  </a:ext>
                </a:extLst>
              </a:tr>
              <a:tr h="0">
                <a:tc>
                  <a:txBody>
                    <a:bodyPr/>
                    <a:lstStyle/>
                    <a:p>
                      <a:pPr algn="ctr">
                        <a:spcAft>
                          <a:spcPts val="0"/>
                        </a:spcAft>
                      </a:pPr>
                      <a:r>
                        <a:rPr lang="es-EC" sz="1200">
                          <a:effectLst/>
                        </a:rPr>
                        <a:t>Total </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r">
                        <a:spcAft>
                          <a:spcPts val="0"/>
                        </a:spcAft>
                      </a:pPr>
                      <a:r>
                        <a:rPr lang="es-EC" sz="1000">
                          <a:effectLst/>
                        </a:rPr>
                        <a:t>$189.769,60</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algn="r">
                        <a:spcAft>
                          <a:spcPts val="0"/>
                        </a:spcAft>
                      </a:pPr>
                      <a:r>
                        <a:rPr lang="es-EC" sz="1000">
                          <a:effectLst/>
                        </a:rPr>
                        <a:t>$189.769,60</a:t>
                      </a:r>
                      <a:endParaRPr lang="es-ES" sz="120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algn="ctr">
                        <a:spcAft>
                          <a:spcPts val="0"/>
                        </a:spcAft>
                      </a:pPr>
                      <a:r>
                        <a:rPr lang="es-EC" sz="1200" dirty="0">
                          <a:effectLst/>
                        </a:rPr>
                        <a:t>100,00%</a:t>
                      </a:r>
                      <a:endParaRPr lang="es-E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3748117689"/>
                  </a:ext>
                </a:extLst>
              </a:tr>
            </a:tbl>
          </a:graphicData>
        </a:graphic>
      </p:graphicFrame>
      <p:pic>
        <p:nvPicPr>
          <p:cNvPr id="8" name="Imagen 7"/>
          <p:cNvPicPr/>
          <p:nvPr/>
        </p:nvPicPr>
        <p:blipFill>
          <a:blip r:embed="rId2"/>
          <a:stretch>
            <a:fillRect/>
          </a:stretch>
        </p:blipFill>
        <p:spPr>
          <a:xfrm>
            <a:off x="9342749" y="87466"/>
            <a:ext cx="1910715" cy="970280"/>
          </a:xfrm>
          <a:prstGeom prst="rect">
            <a:avLst/>
          </a:prstGeom>
        </p:spPr>
      </p:pic>
      <p:grpSp>
        <p:nvGrpSpPr>
          <p:cNvPr id="9" name="Grupo 8"/>
          <p:cNvGrpSpPr/>
          <p:nvPr/>
        </p:nvGrpSpPr>
        <p:grpSpPr>
          <a:xfrm>
            <a:off x="451820" y="6472979"/>
            <a:ext cx="11489167" cy="307777"/>
            <a:chOff x="451820" y="6472979"/>
            <a:chExt cx="11489167" cy="307777"/>
          </a:xfrm>
        </p:grpSpPr>
        <p:sp>
          <p:nvSpPr>
            <p:cNvPr id="10" name="Rectángulo 9"/>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11" name="Conector recto 10"/>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125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6145" y="572606"/>
            <a:ext cx="7367056" cy="1155728"/>
          </a:xfrm>
        </p:spPr>
        <p:txBody>
          <a:bodyPr>
            <a:noAutofit/>
          </a:bodyPr>
          <a:lstStyle/>
          <a:p>
            <a:pPr algn="ctr"/>
            <a:r>
              <a:rPr lang="es-EC" sz="2800" b="1" dirty="0" smtClean="0">
                <a:latin typeface="Cambria" panose="02040503050406030204" pitchFamily="18" charset="0"/>
                <a:ea typeface="Cambria" panose="02040503050406030204" pitchFamily="18" charset="0"/>
              </a:rPr>
              <a:t>Ejecución presupuestaria 2023</a:t>
            </a:r>
            <a:r>
              <a:rPr lang="es-EC" sz="2800" b="1" dirty="0">
                <a:latin typeface="Cambria" panose="02040503050406030204" pitchFamily="18" charset="0"/>
                <a:ea typeface="Cambria" panose="02040503050406030204" pitchFamily="18" charset="0"/>
              </a:rPr>
              <a:t> </a:t>
            </a:r>
            <a:r>
              <a:rPr lang="es-EC" sz="2800" b="1" dirty="0" smtClean="0">
                <a:latin typeface="Cambria" panose="02040503050406030204" pitchFamily="18" charset="0"/>
                <a:ea typeface="Cambria" panose="02040503050406030204" pitchFamily="18" charset="0"/>
              </a:rPr>
              <a:t>en el marco del Convenio 2023 suscrito con el GAD del DMQ</a:t>
            </a:r>
            <a:endParaRPr lang="es-EC" sz="2800" b="1" dirty="0">
              <a:latin typeface="Cambria" panose="02040503050406030204" pitchFamily="18" charset="0"/>
              <a:ea typeface="Cambria" panose="020405030504060302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43536958"/>
              </p:ext>
            </p:extLst>
          </p:nvPr>
        </p:nvGraphicFramePr>
        <p:xfrm>
          <a:off x="1439217" y="1843702"/>
          <a:ext cx="9160912" cy="4237160"/>
        </p:xfrm>
        <a:graphic>
          <a:graphicData uri="http://schemas.openxmlformats.org/drawingml/2006/table">
            <a:tbl>
              <a:tblPr firstRow="1" firstCol="1" bandRow="1">
                <a:tableStyleId>{5C22544A-7EE6-4342-B048-85BDC9FD1C3A}</a:tableStyleId>
              </a:tblPr>
              <a:tblGrid>
                <a:gridCol w="1037652">
                  <a:extLst>
                    <a:ext uri="{9D8B030D-6E8A-4147-A177-3AD203B41FA5}">
                      <a16:colId xmlns:a16="http://schemas.microsoft.com/office/drawing/2014/main" val="1727271915"/>
                    </a:ext>
                  </a:extLst>
                </a:gridCol>
                <a:gridCol w="4446417">
                  <a:extLst>
                    <a:ext uri="{9D8B030D-6E8A-4147-A177-3AD203B41FA5}">
                      <a16:colId xmlns:a16="http://schemas.microsoft.com/office/drawing/2014/main" val="706940181"/>
                    </a:ext>
                  </a:extLst>
                </a:gridCol>
                <a:gridCol w="1830333">
                  <a:extLst>
                    <a:ext uri="{9D8B030D-6E8A-4147-A177-3AD203B41FA5}">
                      <a16:colId xmlns:a16="http://schemas.microsoft.com/office/drawing/2014/main" val="3992482354"/>
                    </a:ext>
                  </a:extLst>
                </a:gridCol>
                <a:gridCol w="1846510">
                  <a:extLst>
                    <a:ext uri="{9D8B030D-6E8A-4147-A177-3AD203B41FA5}">
                      <a16:colId xmlns:a16="http://schemas.microsoft.com/office/drawing/2014/main" val="492230081"/>
                    </a:ext>
                  </a:extLst>
                </a:gridCol>
              </a:tblGrid>
              <a:tr h="539526">
                <a:tc>
                  <a:txBody>
                    <a:bodyPr/>
                    <a:lstStyle/>
                    <a:p>
                      <a:pPr algn="ctr">
                        <a:spcAft>
                          <a:spcPts val="0"/>
                        </a:spcAft>
                      </a:pPr>
                      <a:r>
                        <a:rPr lang="es-EC" sz="1000" dirty="0">
                          <a:effectLst/>
                        </a:rPr>
                        <a:t>Partida </a:t>
                      </a:r>
                      <a:r>
                        <a:rPr lang="es-EC" sz="1000" dirty="0" err="1">
                          <a:effectLst/>
                        </a:rPr>
                        <a:t>presup</a:t>
                      </a:r>
                      <a:r>
                        <a:rPr lang="es-EC" sz="1000" dirty="0">
                          <a:effectLst/>
                        </a:rPr>
                        <a:t>.</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dirty="0">
                          <a:effectLst/>
                        </a:rPr>
                        <a:t>Descripción</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dirty="0">
                          <a:effectLst/>
                        </a:rPr>
                        <a:t>Codificado</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Devengado</a:t>
                      </a:r>
                      <a:endParaRPr lang="es-EC" sz="1200">
                        <a:effectLst/>
                      </a:endParaRPr>
                    </a:p>
                    <a:p>
                      <a:pPr algn="ctr">
                        <a:spcAft>
                          <a:spcPts val="0"/>
                        </a:spcAft>
                      </a:pPr>
                      <a:r>
                        <a:rPr lang="es-EC" sz="1000">
                          <a:effectLst/>
                        </a:rPr>
                        <a:t>ICQ</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92402284"/>
                  </a:ext>
                </a:extLst>
              </a:tr>
              <a:tr h="183439">
                <a:tc>
                  <a:txBody>
                    <a:bodyPr/>
                    <a:lstStyle/>
                    <a:p>
                      <a:pPr algn="ctr">
                        <a:spcAft>
                          <a:spcPts val="0"/>
                        </a:spcAft>
                      </a:pPr>
                      <a:r>
                        <a:rPr lang="es-EC" sz="1000">
                          <a:effectLst/>
                        </a:rPr>
                        <a:t>710105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dirty="0" err="1" smtClean="0">
                          <a:effectLst/>
                        </a:rPr>
                        <a:t>Remuneracions</a:t>
                      </a:r>
                      <a:r>
                        <a:rPr lang="es-EC" sz="1000" dirty="0" smtClean="0">
                          <a:effectLst/>
                        </a:rPr>
                        <a:t> </a:t>
                      </a:r>
                      <a:r>
                        <a:rPr lang="es-EC" sz="1000" dirty="0">
                          <a:effectLst/>
                        </a:rPr>
                        <a:t>básicas</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$59.679,14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$59.679,14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287375285"/>
                  </a:ext>
                </a:extLst>
              </a:tr>
              <a:tr h="183439">
                <a:tc>
                  <a:txBody>
                    <a:bodyPr/>
                    <a:lstStyle/>
                    <a:p>
                      <a:pPr algn="ctr">
                        <a:spcAft>
                          <a:spcPts val="0"/>
                        </a:spcAft>
                      </a:pPr>
                      <a:r>
                        <a:rPr lang="es-EC" sz="1000">
                          <a:effectLst/>
                        </a:rPr>
                        <a:t>710203</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Décimo tercer sueldo</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$4.524,73</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$4.524,73</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161937859"/>
                  </a:ext>
                </a:extLst>
              </a:tr>
              <a:tr h="183439">
                <a:tc>
                  <a:txBody>
                    <a:bodyPr/>
                    <a:lstStyle/>
                    <a:p>
                      <a:pPr algn="ctr">
                        <a:spcAft>
                          <a:spcPts val="0"/>
                        </a:spcAft>
                      </a:pPr>
                      <a:r>
                        <a:rPr lang="es-EC" sz="1000">
                          <a:effectLst/>
                        </a:rPr>
                        <a:t>710204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dirty="0">
                          <a:effectLst/>
                        </a:rPr>
                        <a:t>Décimo cuarto sueldo</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$2.270,75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dirty="0">
                          <a:effectLst/>
                        </a:rPr>
                        <a:t>$2.270,75</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612599356"/>
                  </a:ext>
                </a:extLst>
              </a:tr>
              <a:tr h="183439">
                <a:tc>
                  <a:txBody>
                    <a:bodyPr/>
                    <a:lstStyle/>
                    <a:p>
                      <a:pPr algn="ctr">
                        <a:spcAft>
                          <a:spcPts val="0"/>
                        </a:spcAft>
                      </a:pPr>
                      <a:r>
                        <a:rPr lang="es-EC" sz="1000">
                          <a:effectLst/>
                        </a:rPr>
                        <a:t>710601</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Aporte patronal</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$7.565,02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$7.565,02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113996607"/>
                  </a:ext>
                </a:extLst>
              </a:tr>
              <a:tr h="249161">
                <a:tc>
                  <a:txBody>
                    <a:bodyPr/>
                    <a:lstStyle/>
                    <a:p>
                      <a:pPr algn="ctr">
                        <a:spcAft>
                          <a:spcPts val="0"/>
                        </a:spcAft>
                      </a:pPr>
                      <a:r>
                        <a:rPr lang="es-EC" sz="1000">
                          <a:effectLst/>
                        </a:rPr>
                        <a:t>710602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Fondos de reserva</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$3.437,62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$3.437,62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4825340"/>
                  </a:ext>
                </a:extLst>
              </a:tr>
              <a:tr h="183439">
                <a:tc>
                  <a:txBody>
                    <a:bodyPr/>
                    <a:lstStyle/>
                    <a:p>
                      <a:pPr algn="ctr">
                        <a:spcAft>
                          <a:spcPts val="0"/>
                        </a:spcAft>
                      </a:pPr>
                      <a:r>
                        <a:rPr lang="es-EC" sz="1000">
                          <a:effectLst/>
                        </a:rPr>
                        <a:t>710703</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Despido Intempestivo</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$38.313,00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$38.313,00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229863267"/>
                  </a:ext>
                </a:extLst>
              </a:tr>
              <a:tr h="183439">
                <a:tc>
                  <a:txBody>
                    <a:bodyPr/>
                    <a:lstStyle/>
                    <a:p>
                      <a:pPr algn="ctr">
                        <a:spcAft>
                          <a:spcPts val="0"/>
                        </a:spcAft>
                      </a:pPr>
                      <a:r>
                        <a:rPr lang="es-EC" sz="1000">
                          <a:effectLst/>
                        </a:rPr>
                        <a:t>710704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Compensación por desahucio</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$6.810,00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$6.810,00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897116311"/>
                  </a:ext>
                </a:extLst>
              </a:tr>
              <a:tr h="183439">
                <a:tc>
                  <a:txBody>
                    <a:bodyPr/>
                    <a:lstStyle/>
                    <a:p>
                      <a:pPr algn="ctr">
                        <a:spcAft>
                          <a:spcPts val="0"/>
                        </a:spcAft>
                      </a:pPr>
                      <a:r>
                        <a:rPr lang="es-EC" sz="1000">
                          <a:effectLst/>
                        </a:rPr>
                        <a:t>710707</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Compensación por vacaciones no gozadas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$5.630,85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$5.630,85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474147222"/>
                  </a:ext>
                </a:extLst>
              </a:tr>
              <a:tr h="183439">
                <a:tc>
                  <a:txBody>
                    <a:bodyPr/>
                    <a:lstStyle/>
                    <a:p>
                      <a:pPr algn="ctr">
                        <a:spcAft>
                          <a:spcPts val="0"/>
                        </a:spcAft>
                      </a:pPr>
                      <a:r>
                        <a:rPr lang="es-EC" sz="1000">
                          <a:effectLst/>
                        </a:rPr>
                        <a:t>730105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Telecomunicaciones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$1.080,60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$1.080,60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4046969742"/>
                  </a:ext>
                </a:extLst>
              </a:tr>
              <a:tr h="183439">
                <a:tc>
                  <a:txBody>
                    <a:bodyPr/>
                    <a:lstStyle/>
                    <a:p>
                      <a:pPr algn="ctr">
                        <a:spcAft>
                          <a:spcPts val="0"/>
                        </a:spcAft>
                      </a:pPr>
                      <a:r>
                        <a:rPr lang="es-EC" sz="1000">
                          <a:effectLst/>
                        </a:rPr>
                        <a:t>730299</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Otros servicios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$64,75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$64,75</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332262973"/>
                  </a:ext>
                </a:extLst>
              </a:tr>
              <a:tr h="183439">
                <a:tc>
                  <a:txBody>
                    <a:bodyPr/>
                    <a:lstStyle/>
                    <a:p>
                      <a:pPr algn="ctr">
                        <a:spcAft>
                          <a:spcPts val="0"/>
                        </a:spcAft>
                      </a:pPr>
                      <a:r>
                        <a:rPr lang="es-EC" sz="1000">
                          <a:effectLst/>
                        </a:rPr>
                        <a:t>730606</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Honorarios por contratos civiles de servicios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$16.312,82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$16.312,82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2412899599"/>
                  </a:ext>
                </a:extLst>
              </a:tr>
              <a:tr h="232296">
                <a:tc>
                  <a:txBody>
                    <a:bodyPr/>
                    <a:lstStyle/>
                    <a:p>
                      <a:pPr algn="ctr">
                        <a:spcAft>
                          <a:spcPts val="0"/>
                        </a:spcAft>
                      </a:pPr>
                      <a:r>
                        <a:rPr lang="es-EC" sz="1000">
                          <a:effectLst/>
                        </a:rPr>
                        <a:t>730701</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dirty="0">
                          <a:effectLst/>
                        </a:rPr>
                        <a:t>Desarrollo, actualización, asistencia técnica y soporte </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$380,80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$380,80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2296103323"/>
                  </a:ext>
                </a:extLst>
              </a:tr>
              <a:tr h="232296">
                <a:tc>
                  <a:txBody>
                    <a:bodyPr/>
                    <a:lstStyle/>
                    <a:p>
                      <a:pPr algn="ctr">
                        <a:spcAft>
                          <a:spcPts val="0"/>
                        </a:spcAft>
                      </a:pPr>
                      <a:r>
                        <a:rPr lang="es-EC" sz="1000">
                          <a:effectLst/>
                        </a:rPr>
                        <a:t>730704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Mantenimiento y reparación de equipos y sistema</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$117,60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$117,60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693849441"/>
                  </a:ext>
                </a:extLst>
              </a:tr>
              <a:tr h="183439">
                <a:tc>
                  <a:txBody>
                    <a:bodyPr/>
                    <a:lstStyle/>
                    <a:p>
                      <a:pPr algn="ctr">
                        <a:spcAft>
                          <a:spcPts val="0"/>
                        </a:spcAft>
                      </a:pPr>
                      <a:r>
                        <a:rPr lang="es-EC" sz="1000">
                          <a:effectLst/>
                        </a:rPr>
                        <a:t>730804</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Materiales de oficina</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$7,90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$7,90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178216009"/>
                  </a:ext>
                </a:extLst>
              </a:tr>
              <a:tr h="366878">
                <a:tc>
                  <a:txBody>
                    <a:bodyPr/>
                    <a:lstStyle/>
                    <a:p>
                      <a:pPr algn="ctr">
                        <a:spcAft>
                          <a:spcPts val="0"/>
                        </a:spcAft>
                      </a:pPr>
                      <a:r>
                        <a:rPr lang="es-EC" sz="1000">
                          <a:effectLst/>
                        </a:rPr>
                        <a:t>770102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Tasas generales, impuestos, contribuciones, permisos, licencias y patentes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$123,82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$123,82</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4162295816"/>
                  </a:ext>
                </a:extLst>
              </a:tr>
              <a:tr h="232296">
                <a:tc>
                  <a:txBody>
                    <a:bodyPr/>
                    <a:lstStyle/>
                    <a:p>
                      <a:pPr algn="ctr">
                        <a:spcAft>
                          <a:spcPts val="0"/>
                        </a:spcAft>
                      </a:pPr>
                      <a:r>
                        <a:rPr lang="es-EC" sz="1000">
                          <a:effectLst/>
                        </a:rPr>
                        <a:t>770199</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Otros impuestos, tasas y contribuciones*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$1.830,79</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$1.830,79</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650495125"/>
                  </a:ext>
                </a:extLst>
              </a:tr>
              <a:tr h="183439">
                <a:tc>
                  <a:txBody>
                    <a:bodyPr/>
                    <a:lstStyle/>
                    <a:p>
                      <a:pPr algn="ctr">
                        <a:spcAft>
                          <a:spcPts val="0"/>
                        </a:spcAft>
                      </a:pPr>
                      <a:r>
                        <a:rPr lang="es-EC" sz="1000">
                          <a:effectLst/>
                        </a:rPr>
                        <a:t>770203</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spcAft>
                          <a:spcPts val="0"/>
                        </a:spcAft>
                      </a:pPr>
                      <a:r>
                        <a:rPr lang="es-EC" sz="1000">
                          <a:effectLst/>
                        </a:rPr>
                        <a:t>Comisiones bancarias</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$49,81</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C" sz="1000">
                          <a:effectLst/>
                        </a:rPr>
                        <a:t>$49,81</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348299625"/>
                  </a:ext>
                </a:extLst>
              </a:tr>
              <a:tr h="183439">
                <a:tc gridSpan="2">
                  <a:txBody>
                    <a:bodyPr/>
                    <a:lstStyle/>
                    <a:p>
                      <a:pPr algn="ctr">
                        <a:spcAft>
                          <a:spcPts val="0"/>
                        </a:spcAft>
                      </a:pPr>
                      <a:r>
                        <a:rPr lang="es-EC" sz="1000">
                          <a:effectLst/>
                        </a:rPr>
                        <a:t>Total</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hMerge="1">
                  <a:txBody>
                    <a:bodyPr/>
                    <a:lstStyle/>
                    <a:p>
                      <a:endParaRPr lang="es-EC"/>
                    </a:p>
                  </a:txBody>
                  <a:tcPr/>
                </a:tc>
                <a:tc>
                  <a:txBody>
                    <a:bodyPr/>
                    <a:lstStyle/>
                    <a:p>
                      <a:pPr algn="ctr">
                        <a:spcAft>
                          <a:spcPts val="0"/>
                        </a:spcAft>
                      </a:pPr>
                      <a:r>
                        <a:rPr lang="es-EC" sz="1000">
                          <a:effectLst/>
                        </a:rPr>
                        <a:t>$148.200,00</a:t>
                      </a:r>
                      <a:endParaRPr lang="es-EC" sz="1200">
                        <a:effectLst/>
                        <a:latin typeface="Cambria" panose="02040503050406030204" pitchFamily="18" charset="0"/>
                        <a:ea typeface="MS Mincho"/>
                        <a:cs typeface="Times New Roman" panose="02020603050405020304" pitchFamily="18" charset="0"/>
                      </a:endParaRPr>
                    </a:p>
                  </a:txBody>
                  <a:tcPr marL="43578" marR="43578" marT="0" marB="0" anchor="ctr"/>
                </a:tc>
                <a:tc>
                  <a:txBody>
                    <a:bodyPr/>
                    <a:lstStyle/>
                    <a:p>
                      <a:pPr algn="ctr">
                        <a:spcAft>
                          <a:spcPts val="0"/>
                        </a:spcAft>
                      </a:pPr>
                      <a:r>
                        <a:rPr lang="es-ES_tradnl" sz="1000" dirty="0">
                          <a:effectLst/>
                        </a:rPr>
                        <a:t>$</a:t>
                      </a:r>
                      <a:r>
                        <a:rPr lang="es-EC" sz="1000" dirty="0">
                          <a:effectLst/>
                        </a:rPr>
                        <a:t>148.200,00</a:t>
                      </a:r>
                      <a:endParaRPr lang="es-EC" sz="1200" dirty="0">
                        <a:effectLst/>
                        <a:latin typeface="Cambria" panose="02040503050406030204" pitchFamily="18" charset="0"/>
                        <a:ea typeface="MS Mincho"/>
                        <a:cs typeface="Times New Roman" panose="02020603050405020304" pitchFamily="18" charset="0"/>
                      </a:endParaRPr>
                    </a:p>
                  </a:txBody>
                  <a:tcPr marL="43578" marR="43578" marT="0" marB="0" anchor="ctr"/>
                </a:tc>
                <a:extLst>
                  <a:ext uri="{0D108BD9-81ED-4DB2-BD59-A6C34878D82A}">
                    <a16:rowId xmlns:a16="http://schemas.microsoft.com/office/drawing/2014/main" val="1012994378"/>
                  </a:ext>
                </a:extLst>
              </a:tr>
            </a:tbl>
          </a:graphicData>
        </a:graphic>
      </p:graphicFrame>
      <p:pic>
        <p:nvPicPr>
          <p:cNvPr id="5" name="Imagen 4"/>
          <p:cNvPicPr/>
          <p:nvPr/>
        </p:nvPicPr>
        <p:blipFill>
          <a:blip r:embed="rId2"/>
          <a:stretch>
            <a:fillRect/>
          </a:stretch>
        </p:blipFill>
        <p:spPr>
          <a:xfrm>
            <a:off x="9551760" y="87466"/>
            <a:ext cx="1910715" cy="970280"/>
          </a:xfrm>
          <a:prstGeom prst="rect">
            <a:avLst/>
          </a:prstGeom>
        </p:spPr>
      </p:pic>
      <p:grpSp>
        <p:nvGrpSpPr>
          <p:cNvPr id="6" name="Grupo 5"/>
          <p:cNvGrpSpPr/>
          <p:nvPr/>
        </p:nvGrpSpPr>
        <p:grpSpPr>
          <a:xfrm>
            <a:off x="451820" y="6472979"/>
            <a:ext cx="11489167" cy="307777"/>
            <a:chOff x="451820" y="6472979"/>
            <a:chExt cx="11489167" cy="307777"/>
          </a:xfrm>
        </p:grpSpPr>
        <p:sp>
          <p:nvSpPr>
            <p:cNvPr id="7" name="Rectángulo 6"/>
            <p:cNvSpPr/>
            <p:nvPr/>
          </p:nvSpPr>
          <p:spPr>
            <a:xfrm>
              <a:off x="2461440" y="6472979"/>
              <a:ext cx="6881309" cy="307777"/>
            </a:xfrm>
            <a:prstGeom prst="rect">
              <a:avLst/>
            </a:prstGeom>
          </p:spPr>
          <p:txBody>
            <a:bodyPr wrap="square">
              <a:spAutoFit/>
            </a:bodyPr>
            <a:lstStyle/>
            <a:p>
              <a:pPr algn="just">
                <a:spcAft>
                  <a:spcPts val="0"/>
                </a:spcAft>
              </a:pP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CORPORACIÓN INSTITUTO DE LA </a:t>
              </a:r>
              <a:r>
                <a:rPr lang="es-ES" sz="1400" b="1" i="1" dirty="0" smtClean="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CIUDAD DEL </a:t>
              </a:r>
              <a:r>
                <a:rPr lang="es-ES" sz="1400" b="1" i="1" dirty="0">
                  <a:effectLst>
                    <a:outerShdw blurRad="38100" dist="38100" dir="2700000" algn="tl">
                      <a:srgbClr val="000000">
                        <a:alpha val="43137"/>
                      </a:srgbClr>
                    </a:outerShdw>
                  </a:effectLst>
                  <a:latin typeface="Cambria" panose="02040503050406030204" pitchFamily="18" charset="0"/>
                  <a:ea typeface="MS Mincho"/>
                  <a:cs typeface="Times New Roman" panose="02020603050405020304" pitchFamily="18" charset="0"/>
                </a:rPr>
                <a:t>DISTRITO METROPOLITANO DE QUITO</a:t>
              </a:r>
              <a:endParaRPr lang="es-EC" sz="1400" i="1" dirty="0">
                <a:effectLst>
                  <a:outerShdw blurRad="38100" dist="38100" dir="2700000" algn="tl">
                    <a:srgbClr val="000000">
                      <a:alpha val="43137"/>
                    </a:srgbClr>
                  </a:outerShdw>
                </a:effectLst>
              </a:endParaRPr>
            </a:p>
          </p:txBody>
        </p:sp>
        <p:cxnSp>
          <p:nvCxnSpPr>
            <p:cNvPr id="8" name="Conector recto 7"/>
            <p:cNvCxnSpPr/>
            <p:nvPr/>
          </p:nvCxnSpPr>
          <p:spPr>
            <a:xfrm>
              <a:off x="451820" y="6472979"/>
              <a:ext cx="11489167" cy="107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17003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1202</TotalTime>
  <Words>1449</Words>
  <Application>Microsoft Office PowerPoint</Application>
  <PresentationFormat>Panorámica</PresentationFormat>
  <Paragraphs>284</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Cambria</vt:lpstr>
      <vt:lpstr>MS Mincho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Cumplimiento de metas POA 2023</vt:lpstr>
      <vt:lpstr>Ejecución presupuestaria 2023 en el marco del Convenio 2023 suscrito con el GAD del DMQ</vt:lpstr>
      <vt:lpstr>Presentación de PowerPoint</vt:lpstr>
      <vt:lpstr>Aspectos administrativos y proceso de liquidación ICQ</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temporal 1</dc:creator>
  <cp:lastModifiedBy>Maria Gabriela Campos Montoya</cp:lastModifiedBy>
  <cp:revision>83</cp:revision>
  <cp:lastPrinted>2024-06-25T17:57:58Z</cp:lastPrinted>
  <dcterms:created xsi:type="dcterms:W3CDTF">2023-04-21T22:47:53Z</dcterms:created>
  <dcterms:modified xsi:type="dcterms:W3CDTF">2024-06-25T18:04:50Z</dcterms:modified>
</cp:coreProperties>
</file>