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80" r:id="rId3"/>
    <p:sldId id="281" r:id="rId4"/>
    <p:sldId id="279" r:id="rId5"/>
    <p:sldId id="264" r:id="rId6"/>
    <p:sldId id="273" r:id="rId7"/>
    <p:sldId id="276" r:id="rId8"/>
    <p:sldId id="278" r:id="rId9"/>
    <p:sldId id="265" r:id="rId10"/>
    <p:sldId id="263" r:id="rId11"/>
    <p:sldId id="262" r:id="rId12"/>
    <p:sldId id="261" r:id="rId13"/>
    <p:sldId id="259" r:id="rId14"/>
  </p:sldIdLst>
  <p:sldSz cx="12192000" cy="6858000"/>
  <p:notesSz cx="6858000" cy="9144000"/>
  <p:embeddedFontLst>
    <p:embeddedFont>
      <p:font typeface="Montserrat" panose="020B0604020202020204" charset="0"/>
      <p:regular r:id="rId16"/>
      <p:bold r:id="rId17"/>
      <p:italic r:id="rId18"/>
      <p:boldItalic r:id="rId19"/>
    </p:embeddedFont>
    <p:embeddedFont>
      <p:font typeface="Century Gothic" panose="020B0502020202020204" pitchFamily="34" charset="0"/>
      <p:regular r:id="rId20"/>
      <p:bold r:id="rId21"/>
      <p:italic r:id="rId22"/>
      <p:boldItalic r:id="rId23"/>
    </p:embeddedFont>
    <p:embeddedFont>
      <p:font typeface="Montserrat Medium" panose="020B0604020202020204" charset="0"/>
      <p:regular r:id="rId24"/>
      <p:italic r:id="rId25"/>
    </p:embeddedFont>
    <p:embeddedFont>
      <p:font typeface="Calibri" panose="020F0502020204030204" pitchFamily="34" charset="0"/>
      <p:regular r:id="rId26"/>
      <p:bold r:id="rId27"/>
      <p:italic r:id="rId28"/>
      <p:boldItalic r:id="rId29"/>
    </p:embeddedFont>
    <p:embeddedFont>
      <p:font typeface="Montserrat ExtraBold" panose="020B0604020202020204" charset="0"/>
      <p:bold r:id="rId30"/>
      <p:italic r:id="rId31"/>
      <p:boldItalic r:id="rId32"/>
    </p:embeddedFont>
    <p:embeddedFont>
      <p:font typeface="Montserrat SemiBold"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22" userDrawn="1">
          <p15:clr>
            <a:srgbClr val="A4A3A4"/>
          </p15:clr>
        </p15:guide>
        <p15:guide id="2" pos="3840"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h2AGZhubC2t/Aya0z8jAur6bAo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B9D9"/>
    <a:srgbClr val="00CBFF"/>
    <a:srgbClr val="0076BF"/>
    <a:srgbClr val="0096FF"/>
    <a:srgbClr val="002060"/>
    <a:srgbClr val="2734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16"/>
    <p:restoredTop sz="94694"/>
  </p:normalViewPr>
  <p:slideViewPr>
    <p:cSldViewPr showGuides="1">
      <p:cViewPr varScale="1">
        <p:scale>
          <a:sx n="83" d="100"/>
          <a:sy n="83" d="100"/>
        </p:scale>
        <p:origin x="302" y="67"/>
      </p:cViewPr>
      <p:guideLst>
        <p:guide orient="horz" pos="302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schemas.openxmlformats.org/officeDocument/2006/relationships/font" Target="fonts/font19.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C"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f4c34ed6cf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 name="Google Shape;62;g1f4c34ed6cf_1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f4c34ed6cf_1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f4c34ed6cf_1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g1f4c34ed6cf_1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EC"/>
              <a:t>10</a:t>
            </a:fld>
            <a:endParaRPr/>
          </a:p>
        </p:txBody>
      </p:sp>
    </p:spTree>
    <p:extLst>
      <p:ext uri="{BB962C8B-B14F-4D97-AF65-F5344CB8AC3E}">
        <p14:creationId xmlns:p14="http://schemas.microsoft.com/office/powerpoint/2010/main" val="3816525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f4c34ed6cf_1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f4c34ed6cf_1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g1f4c34ed6cf_1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EC"/>
              <a:t>11</a:t>
            </a:fld>
            <a:endParaRPr/>
          </a:p>
        </p:txBody>
      </p:sp>
    </p:spTree>
    <p:extLst>
      <p:ext uri="{BB962C8B-B14F-4D97-AF65-F5344CB8AC3E}">
        <p14:creationId xmlns:p14="http://schemas.microsoft.com/office/powerpoint/2010/main" val="2221651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f4c34ed6cf_1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f4c34ed6cf_1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g1f4c34ed6cf_1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EC"/>
              <a:t>12</a:t>
            </a:fld>
            <a:endParaRPr/>
          </a:p>
        </p:txBody>
      </p:sp>
    </p:spTree>
    <p:extLst>
      <p:ext uri="{BB962C8B-B14F-4D97-AF65-F5344CB8AC3E}">
        <p14:creationId xmlns:p14="http://schemas.microsoft.com/office/powerpoint/2010/main" val="3998916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f4c34ed6cf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g1f4c34ed6cf_1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f4c34ed6cf_1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f4c34ed6cf_1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g1f4c34ed6cf_1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EC"/>
              <a:t>2</a:t>
            </a:fld>
            <a:endParaRPr/>
          </a:p>
        </p:txBody>
      </p:sp>
    </p:spTree>
    <p:extLst>
      <p:ext uri="{BB962C8B-B14F-4D97-AF65-F5344CB8AC3E}">
        <p14:creationId xmlns:p14="http://schemas.microsoft.com/office/powerpoint/2010/main" val="418011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f4c34ed6cf_1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f4c34ed6cf_1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g1f4c34ed6cf_1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EC"/>
              <a:t>3</a:t>
            </a:fld>
            <a:endParaRPr/>
          </a:p>
        </p:txBody>
      </p:sp>
    </p:spTree>
    <p:extLst>
      <p:ext uri="{BB962C8B-B14F-4D97-AF65-F5344CB8AC3E}">
        <p14:creationId xmlns:p14="http://schemas.microsoft.com/office/powerpoint/2010/main" val="267471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f4c34ed6cf_1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f4c34ed6cf_1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g1f4c34ed6cf_1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EC"/>
              <a:t>4</a:t>
            </a:fld>
            <a:endParaRPr/>
          </a:p>
        </p:txBody>
      </p:sp>
    </p:spTree>
    <p:extLst>
      <p:ext uri="{BB962C8B-B14F-4D97-AF65-F5344CB8AC3E}">
        <p14:creationId xmlns:p14="http://schemas.microsoft.com/office/powerpoint/2010/main" val="3145200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f4c34ed6cf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1f4c34ed6cf_1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703417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f4c34ed6cf_1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f4c34ed6cf_1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g1f4c34ed6cf_1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EC"/>
              <a:t>6</a:t>
            </a:fld>
            <a:endParaRPr/>
          </a:p>
        </p:txBody>
      </p:sp>
    </p:spTree>
    <p:extLst>
      <p:ext uri="{BB962C8B-B14F-4D97-AF65-F5344CB8AC3E}">
        <p14:creationId xmlns:p14="http://schemas.microsoft.com/office/powerpoint/2010/main" val="2804046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f4c34ed6cf_1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f4c34ed6cf_1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g1f4c34ed6cf_1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EC"/>
              <a:t>7</a:t>
            </a:fld>
            <a:endParaRPr/>
          </a:p>
        </p:txBody>
      </p:sp>
    </p:spTree>
    <p:extLst>
      <p:ext uri="{BB962C8B-B14F-4D97-AF65-F5344CB8AC3E}">
        <p14:creationId xmlns:p14="http://schemas.microsoft.com/office/powerpoint/2010/main" val="1805082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f4c34ed6cf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1f4c34ed6cf_1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4068018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f4c34ed6cf_1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f4c34ed6cf_1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g1f4c34ed6cf_1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EC"/>
              <a:t>9</a:t>
            </a:fld>
            <a:endParaRPr/>
          </a:p>
        </p:txBody>
      </p:sp>
    </p:spTree>
    <p:extLst>
      <p:ext uri="{BB962C8B-B14F-4D97-AF65-F5344CB8AC3E}">
        <p14:creationId xmlns:p14="http://schemas.microsoft.com/office/powerpoint/2010/main" val="2534623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6"/>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5" name="Google Shape;15;p6"/>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 name="Google Shape;56;p17"/>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1067"/>
              </a:spcBef>
              <a:spcAft>
                <a:spcPts val="0"/>
              </a:spcAft>
              <a:buClr>
                <a:schemeClr val="dk1"/>
              </a:buClr>
              <a:buSzPts val="1400"/>
              <a:buChar char="●"/>
              <a:defRPr/>
            </a:lvl1pPr>
            <a:lvl2pPr marL="914400" lvl="1" indent="-317500" algn="l">
              <a:lnSpc>
                <a:spcPct val="90000"/>
              </a:lnSpc>
              <a:spcBef>
                <a:spcPts val="1600"/>
              </a:spcBef>
              <a:spcAft>
                <a:spcPts val="0"/>
              </a:spcAft>
              <a:buClr>
                <a:schemeClr val="dk1"/>
              </a:buClr>
              <a:buSzPts val="1400"/>
              <a:buChar char="○"/>
              <a:defRPr/>
            </a:lvl2pPr>
            <a:lvl3pPr marL="1371600" lvl="2" indent="-317500" algn="l">
              <a:lnSpc>
                <a:spcPct val="90000"/>
              </a:lnSpc>
              <a:spcBef>
                <a:spcPts val="1600"/>
              </a:spcBef>
              <a:spcAft>
                <a:spcPts val="0"/>
              </a:spcAft>
              <a:buClr>
                <a:schemeClr val="dk1"/>
              </a:buClr>
              <a:buSzPts val="1400"/>
              <a:buChar char="■"/>
              <a:defRPr/>
            </a:lvl3pPr>
            <a:lvl4pPr marL="1828800" lvl="3" indent="-317500" algn="l">
              <a:lnSpc>
                <a:spcPct val="90000"/>
              </a:lnSpc>
              <a:spcBef>
                <a:spcPts val="1600"/>
              </a:spcBef>
              <a:spcAft>
                <a:spcPts val="0"/>
              </a:spcAft>
              <a:buClr>
                <a:schemeClr val="dk1"/>
              </a:buClr>
              <a:buSzPts val="1400"/>
              <a:buChar char="●"/>
              <a:defRPr/>
            </a:lvl4pPr>
            <a:lvl5pPr marL="2286000" lvl="4" indent="-317500" algn="l">
              <a:lnSpc>
                <a:spcPct val="90000"/>
              </a:lnSpc>
              <a:spcBef>
                <a:spcPts val="1600"/>
              </a:spcBef>
              <a:spcAft>
                <a:spcPts val="0"/>
              </a:spcAft>
              <a:buClr>
                <a:schemeClr val="dk1"/>
              </a:buClr>
              <a:buSzPts val="1400"/>
              <a:buChar char="○"/>
              <a:defRPr/>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a:p>
        </p:txBody>
      </p:sp>
      <p:sp>
        <p:nvSpPr>
          <p:cNvPr id="57" name="Google Shape;57;p1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9pPr>
          </a:lstStyle>
          <a:p>
            <a:endParaRPr/>
          </a:p>
        </p:txBody>
      </p:sp>
      <p:sp>
        <p:nvSpPr>
          <p:cNvPr id="58" name="Google Shape;58;p1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67" b="0" i="0" u="none" strike="noStrike" cap="none">
                <a:solidFill>
                  <a:schemeClr val="dk1"/>
                </a:solidFill>
                <a:latin typeface="Arial"/>
                <a:ea typeface="Arial"/>
                <a:cs typeface="Arial"/>
                <a:sym typeface="Arial"/>
              </a:defRPr>
            </a:lvl9pPr>
          </a:lstStyle>
          <a:p>
            <a:endParaRPr/>
          </a:p>
        </p:txBody>
      </p:sp>
      <p:sp>
        <p:nvSpPr>
          <p:cNvPr id="59" name="Google Shape;59;p1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3" name="Google Shape;23;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 name="Google Shape;26;p9"/>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27" name="Google Shape;27;p9"/>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28" name="Google Shape;28;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1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Google Shape;33;p11"/>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4" name="Google Shape;34;p11"/>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0"/>
              </a:spcBef>
              <a:spcAft>
                <a:spcPts val="0"/>
              </a:spcAft>
              <a:buSzPts val="1200"/>
              <a:buChar char="○"/>
              <a:defRPr sz="1600"/>
            </a:lvl2pPr>
            <a:lvl3pPr marL="1371600" lvl="2" indent="-304800" algn="l">
              <a:lnSpc>
                <a:spcPct val="115000"/>
              </a:lnSpc>
              <a:spcBef>
                <a:spcPts val="0"/>
              </a:spcBef>
              <a:spcAft>
                <a:spcPts val="0"/>
              </a:spcAft>
              <a:buSzPts val="1200"/>
              <a:buChar char="■"/>
              <a:defRPr sz="1600"/>
            </a:lvl3pPr>
            <a:lvl4pPr marL="1828800" lvl="3" indent="-304800" algn="l">
              <a:lnSpc>
                <a:spcPct val="115000"/>
              </a:lnSpc>
              <a:spcBef>
                <a:spcPts val="0"/>
              </a:spcBef>
              <a:spcAft>
                <a:spcPts val="0"/>
              </a:spcAft>
              <a:buSzPts val="1200"/>
              <a:buChar char="●"/>
              <a:defRPr sz="1600"/>
            </a:lvl4pPr>
            <a:lvl5pPr marL="2286000" lvl="4" indent="-304800" algn="l">
              <a:lnSpc>
                <a:spcPct val="115000"/>
              </a:lnSpc>
              <a:spcBef>
                <a:spcPts val="0"/>
              </a:spcBef>
              <a:spcAft>
                <a:spcPts val="0"/>
              </a:spcAft>
              <a:buSzPts val="1200"/>
              <a:buChar char="○"/>
              <a:defRPr sz="1600"/>
            </a:lvl5pPr>
            <a:lvl6pPr marL="2743200" lvl="5" indent="-304800" algn="l">
              <a:lnSpc>
                <a:spcPct val="115000"/>
              </a:lnSpc>
              <a:spcBef>
                <a:spcPts val="0"/>
              </a:spcBef>
              <a:spcAft>
                <a:spcPts val="0"/>
              </a:spcAft>
              <a:buSzPts val="1200"/>
              <a:buChar char="■"/>
              <a:defRPr sz="1600"/>
            </a:lvl6pPr>
            <a:lvl7pPr marL="3200400" lvl="6" indent="-304800" algn="l">
              <a:lnSpc>
                <a:spcPct val="115000"/>
              </a:lnSpc>
              <a:spcBef>
                <a:spcPts val="0"/>
              </a:spcBef>
              <a:spcAft>
                <a:spcPts val="0"/>
              </a:spcAft>
              <a:buSzPts val="1200"/>
              <a:buChar char="●"/>
              <a:defRPr sz="1600"/>
            </a:lvl7pPr>
            <a:lvl8pPr marL="3657600" lvl="7" indent="-304800" algn="l">
              <a:lnSpc>
                <a:spcPct val="115000"/>
              </a:lnSpc>
              <a:spcBef>
                <a:spcPts val="0"/>
              </a:spcBef>
              <a:spcAft>
                <a:spcPts val="0"/>
              </a:spcAft>
              <a:buSzPts val="1200"/>
              <a:buChar char="○"/>
              <a:defRPr sz="1600"/>
            </a:lvl8pPr>
            <a:lvl9pPr marL="4114800" lvl="8" indent="-304800" algn="l">
              <a:lnSpc>
                <a:spcPct val="115000"/>
              </a:lnSpc>
              <a:spcBef>
                <a:spcPts val="0"/>
              </a:spcBef>
              <a:spcAft>
                <a:spcPts val="0"/>
              </a:spcAft>
              <a:buSzPts val="1200"/>
              <a:buChar char="■"/>
              <a:defRPr sz="1600"/>
            </a:lvl9pPr>
          </a:lstStyle>
          <a:p>
            <a:endParaRPr/>
          </a:p>
        </p:txBody>
      </p:sp>
      <p:sp>
        <p:nvSpPr>
          <p:cNvPr id="35" name="Google Shape;35;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
        <p:cNvGrpSpPr/>
        <p:nvPr/>
      </p:nvGrpSpPr>
      <p:grpSpPr>
        <a:xfrm>
          <a:off x="0" y="0"/>
          <a:ext cx="0" cy="0"/>
          <a:chOff x="0" y="0"/>
          <a:chExt cx="0" cy="0"/>
        </a:xfrm>
      </p:grpSpPr>
      <p:sp>
        <p:nvSpPr>
          <p:cNvPr id="37" name="Google Shape;37;p12"/>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 name="Google Shape;38;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sp>
        <p:nvSpPr>
          <p:cNvPr id="40" name="Google Shape;40;p1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41" name="Google Shape;41;p13"/>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42" name="Google Shape;42;p13"/>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3" name="Google Shape;43;p13"/>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4" name="Google Shape;44;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5"/>
        <p:cNvGrpSpPr/>
        <p:nvPr/>
      </p:nvGrpSpPr>
      <p:grpSpPr>
        <a:xfrm>
          <a:off x="0" y="0"/>
          <a:ext cx="0" cy="0"/>
          <a:chOff x="0" y="0"/>
          <a:chExt cx="0" cy="0"/>
        </a:xfrm>
      </p:grpSpPr>
      <p:sp>
        <p:nvSpPr>
          <p:cNvPr id="46" name="Google Shape;46;p14"/>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7" name="Google Shape;47;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Google Shape;49;p15"/>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50" name="Google Shape;50;p15"/>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1" name="Google Shape;51;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C"/>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 name="Google Shape;11;p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12" name="Google Shape;12;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C"/>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3.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g1f4c34ed6cf_1_20"/>
          <p:cNvPicPr preferRelativeResize="0"/>
          <p:nvPr/>
        </p:nvPicPr>
        <p:blipFill rotWithShape="1">
          <a:blip r:embed="rId3">
            <a:alphaModFix/>
          </a:blip>
          <a:srcRect/>
          <a:stretch/>
        </p:blipFill>
        <p:spPr>
          <a:xfrm>
            <a:off x="0" y="-11900"/>
            <a:ext cx="12192000" cy="6881801"/>
          </a:xfrm>
          <a:prstGeom prst="rect">
            <a:avLst/>
          </a:prstGeom>
          <a:noFill/>
          <a:ln>
            <a:noFill/>
          </a:ln>
        </p:spPr>
      </p:pic>
      <p:pic>
        <p:nvPicPr>
          <p:cNvPr id="65" name="Google Shape;65;g1f4c34ed6cf_1_20"/>
          <p:cNvPicPr preferRelativeResize="0"/>
          <p:nvPr/>
        </p:nvPicPr>
        <p:blipFill rotWithShape="1">
          <a:blip r:embed="rId4">
            <a:alphaModFix/>
          </a:blip>
          <a:srcRect/>
          <a:stretch/>
        </p:blipFill>
        <p:spPr>
          <a:xfrm>
            <a:off x="7550755" y="5526509"/>
            <a:ext cx="3965525" cy="869400"/>
          </a:xfrm>
          <a:prstGeom prst="rect">
            <a:avLst/>
          </a:prstGeom>
          <a:noFill/>
          <a:ln>
            <a:noFill/>
          </a:ln>
        </p:spPr>
      </p:pic>
      <p:pic>
        <p:nvPicPr>
          <p:cNvPr id="66" name="Google Shape;66;g1f4c34ed6cf_1_20"/>
          <p:cNvPicPr preferRelativeResize="0"/>
          <p:nvPr/>
        </p:nvPicPr>
        <p:blipFill rotWithShape="1">
          <a:blip r:embed="rId5">
            <a:alphaModFix/>
          </a:blip>
          <a:srcRect t="23678" b="23678"/>
          <a:stretch/>
        </p:blipFill>
        <p:spPr>
          <a:xfrm>
            <a:off x="2777100" y="952374"/>
            <a:ext cx="6988175" cy="367876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g1f4c34ed6cf_1_59"/>
          <p:cNvPicPr preferRelativeResize="0"/>
          <p:nvPr/>
        </p:nvPicPr>
        <p:blipFill>
          <a:blip r:embed="rId3">
            <a:alphaModFix amt="40000"/>
          </a:blip>
          <a:stretch>
            <a:fillRect/>
          </a:stretch>
        </p:blipFill>
        <p:spPr>
          <a:xfrm rot="-5400000">
            <a:off x="2663587" y="-2663587"/>
            <a:ext cx="6864826" cy="12192000"/>
          </a:xfrm>
          <a:prstGeom prst="rect">
            <a:avLst/>
          </a:prstGeom>
          <a:noFill/>
          <a:ln>
            <a:noFill/>
          </a:ln>
        </p:spPr>
      </p:pic>
      <p:pic>
        <p:nvPicPr>
          <p:cNvPr id="83" name="Google Shape;83;g1f4c34ed6cf_1_59"/>
          <p:cNvPicPr preferRelativeResize="0"/>
          <p:nvPr/>
        </p:nvPicPr>
        <p:blipFill rotWithShape="1">
          <a:blip r:embed="rId4">
            <a:alphaModFix/>
          </a:blip>
          <a:srcRect/>
          <a:stretch/>
        </p:blipFill>
        <p:spPr>
          <a:xfrm>
            <a:off x="-101600" y="650333"/>
            <a:ext cx="5487122" cy="699267"/>
          </a:xfrm>
          <a:prstGeom prst="rect">
            <a:avLst/>
          </a:prstGeom>
          <a:noFill/>
          <a:ln>
            <a:noFill/>
          </a:ln>
        </p:spPr>
      </p:pic>
      <p:pic>
        <p:nvPicPr>
          <p:cNvPr id="84" name="Google Shape;84;g1f4c34ed6cf_1_59"/>
          <p:cNvPicPr preferRelativeResize="0"/>
          <p:nvPr/>
        </p:nvPicPr>
        <p:blipFill rotWithShape="1">
          <a:blip r:embed="rId5">
            <a:alphaModFix/>
          </a:blip>
          <a:srcRect/>
          <a:stretch/>
        </p:blipFill>
        <p:spPr>
          <a:xfrm>
            <a:off x="-92174" y="545975"/>
            <a:ext cx="6303788" cy="699267"/>
          </a:xfrm>
          <a:prstGeom prst="rect">
            <a:avLst/>
          </a:prstGeom>
          <a:noFill/>
          <a:ln>
            <a:noFill/>
          </a:ln>
        </p:spPr>
      </p:pic>
      <p:sp>
        <p:nvSpPr>
          <p:cNvPr id="85" name="Google Shape;85;g1f4c34ed6cf_1_59"/>
          <p:cNvSpPr txBox="1"/>
          <p:nvPr/>
        </p:nvSpPr>
        <p:spPr>
          <a:xfrm>
            <a:off x="84083" y="605184"/>
            <a:ext cx="6232634" cy="877133"/>
          </a:xfrm>
          <a:prstGeom prst="rect">
            <a:avLst/>
          </a:prstGeom>
          <a:noFill/>
          <a:ln>
            <a:noFill/>
          </a:ln>
        </p:spPr>
        <p:txBody>
          <a:bodyPr spcFirstLastPara="1" wrap="square" lIns="91425" tIns="91425" rIns="91425" bIns="91425" anchor="t" anchorCtr="0">
            <a:spAutoFit/>
          </a:bodyPr>
          <a:lstStyle/>
          <a:p>
            <a:pPr marL="0" marR="0" lvl="0" indent="0" algn="l" defTabSz="829544" rtl="0" eaLnBrk="1" fontAlgn="auto" latinLnBrk="0" hangingPunct="1">
              <a:lnSpc>
                <a:spcPct val="100000"/>
              </a:lnSpc>
              <a:spcBef>
                <a:spcPts val="0"/>
              </a:spcBef>
              <a:spcAft>
                <a:spcPts val="0"/>
              </a:spcAft>
              <a:buClrTx/>
              <a:buSzTx/>
              <a:buFontTx/>
              <a:buNone/>
              <a:tabLst/>
              <a:defRPr/>
            </a:pPr>
            <a:r>
              <a:rPr kumimoji="0" lang="es-EC" sz="2600" b="1" i="0" u="none" strike="noStrike" kern="1200" cap="none" spc="0" normalizeH="0" baseline="0" noProof="0" dirty="0">
                <a:ln>
                  <a:noFill/>
                </a:ln>
                <a:solidFill>
                  <a:schemeClr val="bg1"/>
                </a:solidFill>
                <a:effectLst/>
                <a:uLnTx/>
                <a:uFillTx/>
                <a:latin typeface="Montserrat ExtraBold" pitchFamily="2" charset="77"/>
                <a:ea typeface="HGSMinchoE" panose="02020900000000000000" pitchFamily="18" charset="-128"/>
                <a:cs typeface="+mn-cs"/>
              </a:rPr>
              <a:t>Mesas de Trabajo – Eje Territorial</a:t>
            </a:r>
          </a:p>
          <a:p>
            <a:pPr>
              <a:buSzPts val="2300"/>
            </a:pPr>
            <a:endParaRPr sz="1900" b="0" i="0" u="none" strike="noStrike" cap="none" dirty="0">
              <a:solidFill>
                <a:schemeClr val="lt1"/>
              </a:solidFill>
              <a:latin typeface="Arial"/>
              <a:ea typeface="Arial"/>
              <a:cs typeface="Arial"/>
              <a:sym typeface="Arial"/>
            </a:endParaRPr>
          </a:p>
        </p:txBody>
      </p:sp>
      <p:pic>
        <p:nvPicPr>
          <p:cNvPr id="86" name="Google Shape;86;g1f4c34ed6cf_1_59"/>
          <p:cNvPicPr preferRelativeResize="0"/>
          <p:nvPr/>
        </p:nvPicPr>
        <p:blipFill rotWithShape="1">
          <a:blip r:embed="rId6">
            <a:alphaModFix/>
          </a:blip>
          <a:srcRect/>
          <a:stretch/>
        </p:blipFill>
        <p:spPr>
          <a:xfrm flipH="1">
            <a:off x="0" y="6380025"/>
            <a:ext cx="3088449" cy="477975"/>
          </a:xfrm>
          <a:prstGeom prst="rect">
            <a:avLst/>
          </a:prstGeom>
          <a:noFill/>
          <a:ln>
            <a:noFill/>
          </a:ln>
        </p:spPr>
      </p:pic>
      <p:pic>
        <p:nvPicPr>
          <p:cNvPr id="87" name="Google Shape;87;g1f4c34ed6cf_1_59"/>
          <p:cNvPicPr preferRelativeResize="0"/>
          <p:nvPr/>
        </p:nvPicPr>
        <p:blipFill rotWithShape="1">
          <a:blip r:embed="rId7" cstate="print">
            <a:alphaModFix/>
            <a:extLst>
              <a:ext uri="{28A0092B-C50C-407E-A947-70E740481C1C}">
                <a14:useLocalDpi xmlns:a14="http://schemas.microsoft.com/office/drawing/2010/main"/>
              </a:ext>
            </a:extLst>
          </a:blip>
          <a:srcRect t="24054" b="24048"/>
          <a:stretch/>
        </p:blipFill>
        <p:spPr>
          <a:xfrm>
            <a:off x="8186950" y="88825"/>
            <a:ext cx="3511374" cy="1822281"/>
          </a:xfrm>
          <a:prstGeom prst="rect">
            <a:avLst/>
          </a:prstGeom>
          <a:noFill/>
          <a:ln>
            <a:noFill/>
          </a:ln>
        </p:spPr>
      </p:pic>
      <p:sp>
        <p:nvSpPr>
          <p:cNvPr id="88" name="Google Shape;88;g1f4c34ed6cf_1_59"/>
          <p:cNvSpPr txBox="1"/>
          <p:nvPr/>
        </p:nvSpPr>
        <p:spPr>
          <a:xfrm>
            <a:off x="215966" y="1271160"/>
            <a:ext cx="7046681" cy="861744"/>
          </a:xfrm>
          <a:prstGeom prst="rect">
            <a:avLst/>
          </a:prstGeom>
          <a:noFill/>
          <a:ln>
            <a:noFill/>
          </a:ln>
        </p:spPr>
        <p:txBody>
          <a:bodyPr spcFirstLastPara="1" wrap="square" lIns="91425" tIns="91425" rIns="91425" bIns="91425" anchor="t" anchorCtr="0">
            <a:spAutoFit/>
          </a:bodyPr>
          <a:lstStyle/>
          <a:p>
            <a:pPr defTabSz="829544"/>
            <a:r>
              <a:rPr lang="es-MX" sz="2200" b="1" dirty="0">
                <a:solidFill>
                  <a:srgbClr val="223F86"/>
                </a:solidFill>
                <a:latin typeface="Montserrat ExtraBold" pitchFamily="2" charset="77"/>
                <a:ea typeface="HGSMinchoE" panose="02020900000000000000" pitchFamily="18" charset="-128"/>
              </a:rPr>
              <a:t>Lidera: </a:t>
            </a:r>
            <a:r>
              <a:rPr lang="es-MX" sz="2200" dirty="0">
                <a:solidFill>
                  <a:srgbClr val="223F86"/>
                </a:solidFill>
                <a:latin typeface="Montserrat Medium" pitchFamily="2" charset="77"/>
                <a:ea typeface="HGSMinchoE" panose="02020900000000000000" pitchFamily="18" charset="-128"/>
              </a:rPr>
              <a:t>Secretaría de Hábitat y Ordenamiento Territorial</a:t>
            </a:r>
            <a:endParaRPr lang="es-EC" sz="2200" dirty="0">
              <a:solidFill>
                <a:srgbClr val="223F86"/>
              </a:solidFill>
              <a:latin typeface="Montserrat Medium" pitchFamily="2" charset="77"/>
              <a:ea typeface="HGSMinchoE" panose="02020900000000000000" pitchFamily="18" charset="-128"/>
            </a:endParaRPr>
          </a:p>
        </p:txBody>
      </p:sp>
      <p:pic>
        <p:nvPicPr>
          <p:cNvPr id="89" name="Google Shape;89;g1f4c34ed6cf_1_59"/>
          <p:cNvPicPr preferRelativeResize="0"/>
          <p:nvPr/>
        </p:nvPicPr>
        <p:blipFill rotWithShape="1">
          <a:blip r:embed="rId8" cstate="print">
            <a:alphaModFix amt="20000"/>
            <a:extLst>
              <a:ext uri="{28A0092B-C50C-407E-A947-70E740481C1C}">
                <a14:useLocalDpi xmlns:a14="http://schemas.microsoft.com/office/drawing/2010/main"/>
              </a:ext>
            </a:extLst>
          </a:blip>
          <a:srcRect l="17039" b="6933"/>
          <a:stretch/>
        </p:blipFill>
        <p:spPr>
          <a:xfrm rot="-5400000">
            <a:off x="8301488" y="2967488"/>
            <a:ext cx="3527774" cy="4253250"/>
          </a:xfrm>
          <a:prstGeom prst="rect">
            <a:avLst/>
          </a:prstGeom>
          <a:noFill/>
          <a:ln>
            <a:noFill/>
          </a:ln>
        </p:spPr>
      </p:pic>
      <p:pic>
        <p:nvPicPr>
          <p:cNvPr id="90" name="Google Shape;90;g1f4c34ed6cf_1_59"/>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8376141" y="6028670"/>
            <a:ext cx="3511373" cy="692700"/>
          </a:xfrm>
          <a:prstGeom prst="rect">
            <a:avLst/>
          </a:prstGeom>
          <a:noFill/>
          <a:ln>
            <a:noFill/>
          </a:ln>
        </p:spPr>
      </p:pic>
      <p:graphicFrame>
        <p:nvGraphicFramePr>
          <p:cNvPr id="2" name="Tabla 1">
            <a:extLst>
              <a:ext uri="{FF2B5EF4-FFF2-40B4-BE49-F238E27FC236}">
                <a16:creationId xmlns:a16="http://schemas.microsoft.com/office/drawing/2014/main" id="{078E6E6D-080E-2EB2-D61C-73DB1F2120FA}"/>
              </a:ext>
            </a:extLst>
          </p:cNvPr>
          <p:cNvGraphicFramePr>
            <a:graphicFrameLocks noGrp="1"/>
          </p:cNvGraphicFramePr>
          <p:nvPr>
            <p:extLst>
              <p:ext uri="{D42A27DB-BD31-4B8C-83A1-F6EECF244321}">
                <p14:modId xmlns:p14="http://schemas.microsoft.com/office/powerpoint/2010/main" val="3182314732"/>
              </p:ext>
            </p:extLst>
          </p:nvPr>
        </p:nvGraphicFramePr>
        <p:xfrm>
          <a:off x="1238200" y="2204324"/>
          <a:ext cx="9482352" cy="3794872"/>
        </p:xfrm>
        <a:graphic>
          <a:graphicData uri="http://schemas.openxmlformats.org/drawingml/2006/table">
            <a:tbl>
              <a:tblPr firstRow="1" firstCol="1" bandRow="1">
                <a:tableStyleId>{5C22544A-7EE6-4342-B048-85BDC9FD1C3A}</a:tableStyleId>
              </a:tblPr>
              <a:tblGrid>
                <a:gridCol w="3940109">
                  <a:extLst>
                    <a:ext uri="{9D8B030D-6E8A-4147-A177-3AD203B41FA5}">
                      <a16:colId xmlns:a16="http://schemas.microsoft.com/office/drawing/2014/main" val="3108793588"/>
                    </a:ext>
                  </a:extLst>
                </a:gridCol>
                <a:gridCol w="5542243">
                  <a:extLst>
                    <a:ext uri="{9D8B030D-6E8A-4147-A177-3AD203B41FA5}">
                      <a16:colId xmlns:a16="http://schemas.microsoft.com/office/drawing/2014/main" val="2787429731"/>
                    </a:ext>
                  </a:extLst>
                </a:gridCol>
              </a:tblGrid>
              <a:tr h="187408">
                <a:tc>
                  <a:txBody>
                    <a:bodyPr/>
                    <a:lstStyle/>
                    <a:p>
                      <a:pPr algn="ctr">
                        <a:lnSpc>
                          <a:spcPct val="107000"/>
                        </a:lnSpc>
                        <a:spcAft>
                          <a:spcPts val="0"/>
                        </a:spcAft>
                      </a:pPr>
                      <a:r>
                        <a:rPr lang="es-ES" sz="1200" dirty="0">
                          <a:effectLst/>
                          <a:latin typeface="Montserrat" pitchFamily="2" charset="77"/>
                        </a:rPr>
                        <a:t>TEMAS A TRATAR</a:t>
                      </a:r>
                      <a:endParaRPr lang="es-EC" sz="1200" dirty="0">
                        <a:effectLst/>
                        <a:latin typeface="Montserrat" pitchFamily="2" charset="77"/>
                        <a:ea typeface="Calibri" panose="020F0502020204030204" pitchFamily="34" charset="0"/>
                        <a:cs typeface="Times New Roman" panose="02020603050405020304" pitchFamily="18" charset="0"/>
                      </a:endParaRPr>
                    </a:p>
                  </a:txBody>
                  <a:tcPr marL="57284" marR="57284" marT="0" marB="0" anchor="ctr">
                    <a:solidFill>
                      <a:srgbClr val="002060"/>
                    </a:solidFill>
                  </a:tcPr>
                </a:tc>
                <a:tc>
                  <a:txBody>
                    <a:bodyPr/>
                    <a:lstStyle/>
                    <a:p>
                      <a:pPr algn="ctr">
                        <a:lnSpc>
                          <a:spcPct val="107000"/>
                        </a:lnSpc>
                        <a:spcAft>
                          <a:spcPts val="0"/>
                        </a:spcAft>
                      </a:pPr>
                      <a:r>
                        <a:rPr lang="es-ES" sz="1200" dirty="0">
                          <a:effectLst/>
                          <a:latin typeface="Montserrat" pitchFamily="2" charset="77"/>
                        </a:rPr>
                        <a:t>INSTITUCIÓN PARTICIPANTE</a:t>
                      </a:r>
                      <a:endParaRPr lang="es-EC" sz="1200" dirty="0">
                        <a:effectLst/>
                        <a:latin typeface="Montserrat" pitchFamily="2" charset="77"/>
                        <a:ea typeface="Calibri" panose="020F0502020204030204" pitchFamily="34" charset="0"/>
                        <a:cs typeface="Times New Roman" panose="02020603050405020304" pitchFamily="18" charset="0"/>
                      </a:endParaRPr>
                    </a:p>
                  </a:txBody>
                  <a:tcPr marL="57284" marR="57284" marT="0" marB="0" anchor="ctr">
                    <a:solidFill>
                      <a:srgbClr val="002060"/>
                    </a:solidFill>
                  </a:tcPr>
                </a:tc>
                <a:extLst>
                  <a:ext uri="{0D108BD9-81ED-4DB2-BD59-A6C34878D82A}">
                    <a16:rowId xmlns:a16="http://schemas.microsoft.com/office/drawing/2014/main" val="3081004389"/>
                  </a:ext>
                </a:extLst>
              </a:tr>
              <a:tr h="3599165">
                <a:tc>
                  <a:txBody>
                    <a:bodyPr/>
                    <a:lstStyle/>
                    <a:p>
                      <a:pPr marL="0" marR="0" lvl="0" indent="0" algn="ctr" rtl="0">
                        <a:lnSpc>
                          <a:spcPct val="107000"/>
                        </a:lnSpc>
                        <a:spcBef>
                          <a:spcPts val="0"/>
                        </a:spcBef>
                        <a:spcAft>
                          <a:spcPts val="0"/>
                        </a:spcAft>
                        <a:buClr>
                          <a:srgbClr val="000000"/>
                        </a:buClr>
                        <a:buFontTx/>
                        <a:buNone/>
                      </a:pPr>
                      <a:endParaRPr lang="es-ES" sz="13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300" b="1" i="0" u="none" strike="noStrike" cap="none" dirty="0">
                          <a:solidFill>
                            <a:schemeClr val="bg1"/>
                          </a:solidFill>
                          <a:effectLst/>
                          <a:latin typeface="Montserrat" pitchFamily="2" charset="77"/>
                          <a:ea typeface="+mn-ea"/>
                          <a:cs typeface="+mn-cs"/>
                          <a:sym typeface="Arial"/>
                        </a:rPr>
                        <a:t>Gestión ambiental y buenas prácticas</a:t>
                      </a:r>
                      <a:endParaRPr lang="es-EC" sz="13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300" b="1" i="0" u="none" strike="noStrike" cap="none" dirty="0">
                          <a:solidFill>
                            <a:schemeClr val="bg1"/>
                          </a:solidFill>
                          <a:effectLst/>
                          <a:latin typeface="Montserrat" pitchFamily="2" charset="77"/>
                          <a:ea typeface="+mn-ea"/>
                          <a:cs typeface="+mn-cs"/>
                          <a:sym typeface="Arial"/>
                        </a:rPr>
                        <a:t>Gestión de residuos</a:t>
                      </a:r>
                      <a:endParaRPr lang="es-EC" sz="13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300" b="1" i="0" u="none" strike="noStrike" cap="none" dirty="0">
                          <a:solidFill>
                            <a:schemeClr val="bg1"/>
                          </a:solidFill>
                          <a:effectLst/>
                          <a:latin typeface="Montserrat" pitchFamily="2" charset="77"/>
                          <a:ea typeface="+mn-ea"/>
                          <a:cs typeface="+mn-cs"/>
                          <a:sym typeface="Arial"/>
                        </a:rPr>
                        <a:t>Ciudad limpia y gestión de desechos</a:t>
                      </a:r>
                      <a:endParaRPr lang="es-EC" sz="13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300" b="1" i="0" u="none" strike="noStrike" cap="none" dirty="0">
                          <a:solidFill>
                            <a:schemeClr val="bg1"/>
                          </a:solidFill>
                          <a:effectLst/>
                          <a:latin typeface="Montserrat" pitchFamily="2" charset="77"/>
                          <a:ea typeface="+mn-ea"/>
                          <a:cs typeface="+mn-cs"/>
                          <a:sym typeface="Arial"/>
                        </a:rPr>
                        <a:t>Protección del Centro Histórico y patrimonio cultural</a:t>
                      </a:r>
                      <a:endParaRPr lang="es-EC" sz="13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300" b="1" i="0" u="none" strike="noStrike" cap="none" dirty="0">
                          <a:solidFill>
                            <a:schemeClr val="bg1"/>
                          </a:solidFill>
                          <a:effectLst/>
                          <a:latin typeface="Montserrat" pitchFamily="2" charset="77"/>
                          <a:ea typeface="+mn-ea"/>
                          <a:cs typeface="+mn-cs"/>
                          <a:sym typeface="Arial"/>
                        </a:rPr>
                        <a:t>Servicios básicos</a:t>
                      </a:r>
                      <a:endParaRPr lang="es-EC" sz="13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300" b="1" i="0" u="none" strike="noStrike" cap="none" dirty="0">
                          <a:solidFill>
                            <a:schemeClr val="bg1"/>
                          </a:solidFill>
                          <a:effectLst/>
                          <a:latin typeface="Montserrat" pitchFamily="2" charset="77"/>
                          <a:ea typeface="+mn-ea"/>
                          <a:cs typeface="+mn-cs"/>
                          <a:sym typeface="Arial"/>
                        </a:rPr>
                        <a:t>Normativa uso de suelo</a:t>
                      </a:r>
                      <a:endParaRPr lang="es-EC" sz="13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300" b="1" i="0" u="none" strike="noStrike" cap="none" dirty="0">
                          <a:solidFill>
                            <a:schemeClr val="bg1"/>
                          </a:solidFill>
                          <a:effectLst/>
                          <a:latin typeface="Montserrat" pitchFamily="2" charset="77"/>
                          <a:ea typeface="+mn-ea"/>
                          <a:cs typeface="+mn-cs"/>
                          <a:sym typeface="Arial"/>
                        </a:rPr>
                        <a:t>Construcción de viviendas y relocalización </a:t>
                      </a:r>
                      <a:endParaRPr lang="es-EC" sz="13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300" b="1" i="0" u="none" strike="noStrike" cap="none" dirty="0">
                          <a:solidFill>
                            <a:schemeClr val="bg1"/>
                          </a:solidFill>
                          <a:effectLst/>
                          <a:latin typeface="Montserrat" pitchFamily="2" charset="77"/>
                          <a:ea typeface="+mn-ea"/>
                          <a:cs typeface="+mn-cs"/>
                          <a:sym typeface="Arial"/>
                        </a:rPr>
                        <a:t>Movilidad </a:t>
                      </a:r>
                      <a:endParaRPr lang="es-EC" sz="13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300" b="1" i="0" u="none" strike="noStrike" cap="none" dirty="0">
                          <a:solidFill>
                            <a:schemeClr val="bg1"/>
                          </a:solidFill>
                          <a:effectLst/>
                          <a:latin typeface="Montserrat" pitchFamily="2" charset="77"/>
                          <a:ea typeface="+mn-ea"/>
                          <a:cs typeface="+mn-cs"/>
                          <a:sym typeface="Arial"/>
                        </a:rPr>
                        <a:t>Vialidad</a:t>
                      </a:r>
                      <a:endParaRPr lang="es-EC" sz="13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300" b="1" i="0" u="none" strike="noStrike" cap="none" dirty="0">
                          <a:solidFill>
                            <a:schemeClr val="bg1"/>
                          </a:solidFill>
                          <a:effectLst/>
                          <a:latin typeface="Montserrat" pitchFamily="2" charset="77"/>
                          <a:ea typeface="+mn-ea"/>
                          <a:cs typeface="+mn-cs"/>
                          <a:sym typeface="Arial"/>
                        </a:rPr>
                        <a:t>Espacios verdes</a:t>
                      </a:r>
                      <a:endParaRPr lang="es-EC" sz="13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300" b="1" i="0" u="none" strike="noStrike" cap="none" dirty="0">
                          <a:solidFill>
                            <a:schemeClr val="bg1"/>
                          </a:solidFill>
                          <a:effectLst/>
                          <a:latin typeface="Montserrat" pitchFamily="2" charset="77"/>
                          <a:ea typeface="+mn-ea"/>
                          <a:cs typeface="+mn-cs"/>
                          <a:sym typeface="Arial"/>
                        </a:rPr>
                        <a:t>Transporte eficiente</a:t>
                      </a:r>
                      <a:endParaRPr lang="es-EC" sz="13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300" b="1" i="0" u="none" strike="noStrike" cap="none" dirty="0">
                          <a:solidFill>
                            <a:schemeClr val="bg1"/>
                          </a:solidFill>
                          <a:effectLst/>
                          <a:latin typeface="Montserrat" pitchFamily="2" charset="77"/>
                          <a:ea typeface="+mn-ea"/>
                          <a:cs typeface="+mn-cs"/>
                          <a:sym typeface="Arial"/>
                        </a:rPr>
                        <a:t>Pasajes</a:t>
                      </a:r>
                      <a:endParaRPr lang="es-EC" sz="13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300" b="1" i="0" u="none" strike="noStrike" cap="none" dirty="0">
                          <a:solidFill>
                            <a:schemeClr val="bg1"/>
                          </a:solidFill>
                          <a:effectLst/>
                          <a:latin typeface="Montserrat" pitchFamily="2" charset="77"/>
                          <a:ea typeface="+mn-ea"/>
                          <a:cs typeface="+mn-cs"/>
                          <a:sym typeface="Arial"/>
                        </a:rPr>
                        <a:t>Metro de Quito</a:t>
                      </a:r>
                      <a:endParaRPr lang="es-EC" sz="1300" b="1" i="0" u="none" strike="noStrike" cap="none" dirty="0">
                        <a:solidFill>
                          <a:schemeClr val="bg1"/>
                        </a:solidFill>
                        <a:effectLst/>
                        <a:latin typeface="Montserrat" pitchFamily="2" charset="77"/>
                        <a:ea typeface="+mn-ea"/>
                        <a:cs typeface="+mn-cs"/>
                        <a:sym typeface="Arial"/>
                      </a:endParaRPr>
                    </a:p>
                    <a:p>
                      <a:pPr marL="0" lvl="0" indent="0" algn="ctr">
                        <a:lnSpc>
                          <a:spcPct val="107000"/>
                        </a:lnSpc>
                        <a:spcAft>
                          <a:spcPts val="0"/>
                        </a:spcAft>
                        <a:buFontTx/>
                        <a:buNone/>
                      </a:pPr>
                      <a:endParaRPr lang="es-EC" sz="1400" dirty="0">
                        <a:solidFill>
                          <a:schemeClr val="bg1"/>
                        </a:solidFill>
                        <a:effectLst/>
                        <a:latin typeface="Montserrat" pitchFamily="2" charset="77"/>
                        <a:ea typeface="Calibri" panose="020F0502020204030204" pitchFamily="34" charset="0"/>
                        <a:cs typeface="Times New Roman" panose="02020603050405020304" pitchFamily="18" charset="0"/>
                      </a:endParaRPr>
                    </a:p>
                  </a:txBody>
                  <a:tcPr marL="57284" marR="57284" marT="0" marB="0" anchor="ctr">
                    <a:solidFill>
                      <a:srgbClr val="0076BF"/>
                    </a:solidFill>
                  </a:tcPr>
                </a:tc>
                <a:tc>
                  <a:txBody>
                    <a:bodyPr/>
                    <a:lstStyle/>
                    <a:p>
                      <a:pPr algn="l">
                        <a:lnSpc>
                          <a:spcPct val="115000"/>
                        </a:lnSpc>
                        <a:spcAft>
                          <a:spcPts val="0"/>
                        </a:spcAft>
                      </a:pPr>
                      <a:r>
                        <a:rPr lang="es-ES" sz="1200" dirty="0">
                          <a:solidFill>
                            <a:schemeClr val="bg1"/>
                          </a:solidFill>
                          <a:effectLst/>
                        </a:rPr>
                        <a:t> </a:t>
                      </a:r>
                      <a:endParaRPr lang="es-EC" sz="1200" dirty="0">
                        <a:solidFill>
                          <a:schemeClr val="bg1"/>
                        </a:solidFill>
                        <a:effectLst/>
                      </a:endParaRPr>
                    </a:p>
                    <a:p>
                      <a:pPr marL="171450" marR="0" lvl="0" indent="-171450" algn="l" rtl="0">
                        <a:lnSpc>
                          <a:spcPct val="115000"/>
                        </a:lnSpc>
                        <a:spcBef>
                          <a:spcPts val="0"/>
                        </a:spcBef>
                        <a:spcAft>
                          <a:spcPts val="0"/>
                        </a:spcAft>
                        <a:buClr>
                          <a:srgbClr val="000000"/>
                        </a:buClr>
                        <a:buFont typeface="Arial" panose="020B0604020202020204" pitchFamily="34" charset="0"/>
                        <a:buChar char="•"/>
                      </a:pPr>
                      <a:r>
                        <a:rPr lang="es-ES" sz="1200" b="0" i="1" u="none" strike="noStrike" cap="none" dirty="0">
                          <a:solidFill>
                            <a:schemeClr val="bg1"/>
                          </a:solidFill>
                          <a:effectLst/>
                          <a:latin typeface="Montserrat Medium" pitchFamily="2" charset="77"/>
                          <a:ea typeface="+mn-ea"/>
                          <a:cs typeface="+mn-cs"/>
                          <a:sym typeface="Arial"/>
                        </a:rPr>
                        <a:t>Secretaría de Ambiente, Empresa Pública Metropolitana de Aseo (EMASEO), Empresa Pública Metropolitana de Gestión Integral de Residuos Sólidos (EMGIRS-EP). </a:t>
                      </a:r>
                      <a:endParaRPr lang="es-EC" sz="1200" b="0" i="1" u="none" strike="noStrike" cap="none" dirty="0">
                        <a:solidFill>
                          <a:schemeClr val="bg1"/>
                        </a:solidFill>
                        <a:effectLst/>
                        <a:latin typeface="Montserrat Medium" pitchFamily="2" charset="77"/>
                        <a:ea typeface="+mn-ea"/>
                        <a:cs typeface="+mn-cs"/>
                        <a:sym typeface="Arial"/>
                      </a:endParaRPr>
                    </a:p>
                    <a:p>
                      <a:pPr marL="171450" marR="0" lvl="0" indent="-171450" algn="l" rtl="0">
                        <a:lnSpc>
                          <a:spcPct val="115000"/>
                        </a:lnSpc>
                        <a:spcBef>
                          <a:spcPts val="0"/>
                        </a:spcBef>
                        <a:spcAft>
                          <a:spcPts val="0"/>
                        </a:spcAft>
                        <a:buClr>
                          <a:srgbClr val="000000"/>
                        </a:buClr>
                        <a:buFont typeface="Arial" panose="020B0604020202020204" pitchFamily="34" charset="0"/>
                        <a:buChar char="•"/>
                      </a:pPr>
                      <a:r>
                        <a:rPr lang="es-ES" sz="1200" b="0" i="1" u="none" strike="noStrike" cap="none" dirty="0">
                          <a:solidFill>
                            <a:schemeClr val="bg1"/>
                          </a:solidFill>
                          <a:effectLst/>
                          <a:latin typeface="Montserrat Medium" pitchFamily="2" charset="77"/>
                          <a:ea typeface="+mn-ea"/>
                          <a:cs typeface="+mn-cs"/>
                          <a:sym typeface="Arial"/>
                        </a:rPr>
                        <a:t>Secretaría de Hábitat y Ordenamiento Territorial (Ex Secretaría de Territorio Hábitat y Vivienda), Empresa Pública Metropolitana de Agua Potable y Saneamiento (EPMAPS), Empresa Pública Metropolitana de Hábitat y Vivienda, Instituto Metropolitano de Patrimonio.</a:t>
                      </a:r>
                      <a:endParaRPr lang="es-EC" sz="1200" b="0" i="1" u="none" strike="noStrike" cap="none" dirty="0">
                        <a:solidFill>
                          <a:schemeClr val="bg1"/>
                        </a:solidFill>
                        <a:effectLst/>
                        <a:latin typeface="Montserrat Medium" pitchFamily="2" charset="77"/>
                        <a:ea typeface="+mn-ea"/>
                        <a:cs typeface="+mn-cs"/>
                        <a:sym typeface="Arial"/>
                      </a:endParaRPr>
                    </a:p>
                    <a:p>
                      <a:pPr marL="171450" marR="0" lvl="0" indent="-171450" algn="l" rtl="0">
                        <a:lnSpc>
                          <a:spcPct val="115000"/>
                        </a:lnSpc>
                        <a:spcBef>
                          <a:spcPts val="0"/>
                        </a:spcBef>
                        <a:spcAft>
                          <a:spcPts val="0"/>
                        </a:spcAft>
                        <a:buClr>
                          <a:srgbClr val="000000"/>
                        </a:buClr>
                        <a:buFont typeface="Arial" panose="020B0604020202020204" pitchFamily="34" charset="0"/>
                        <a:buChar char="•"/>
                      </a:pPr>
                      <a:r>
                        <a:rPr lang="es-ES" sz="1200" b="0" i="1" u="none" strike="noStrike" cap="none" dirty="0">
                          <a:solidFill>
                            <a:schemeClr val="bg1"/>
                          </a:solidFill>
                          <a:effectLst/>
                          <a:latin typeface="Montserrat Medium" pitchFamily="2" charset="77"/>
                          <a:ea typeface="+mn-ea"/>
                          <a:cs typeface="+mn-cs"/>
                          <a:sym typeface="Arial"/>
                        </a:rPr>
                        <a:t>Secretaría de Movilidad, Empresa Pública Metropolitana de Movilidad y Obras Públicas (EPMMOP), Agencia Metropolitana de Tránsito, Empresa Pública Metropolitana METRO de Quito, Empresa Pública Metropolitana Transporte de Pasajeros.</a:t>
                      </a:r>
                      <a:endParaRPr lang="es-EC" sz="1200" b="0" i="1" u="none" strike="noStrike" cap="none" dirty="0">
                        <a:solidFill>
                          <a:schemeClr val="bg1"/>
                        </a:solidFill>
                        <a:effectLst/>
                        <a:latin typeface="Montserrat Medium" pitchFamily="2" charset="77"/>
                        <a:ea typeface="+mn-ea"/>
                        <a:cs typeface="+mn-cs"/>
                        <a:sym typeface="Arial"/>
                      </a:endParaRPr>
                    </a:p>
                    <a:p>
                      <a:pPr marL="171450" lvl="0" indent="-171450" algn="just">
                        <a:lnSpc>
                          <a:spcPct val="115000"/>
                        </a:lnSpc>
                        <a:spcAft>
                          <a:spcPts val="0"/>
                        </a:spcAft>
                        <a:buFont typeface="Arial" panose="020B0604020202020204" pitchFamily="34" charset="0"/>
                        <a:buChar char="•"/>
                      </a:pPr>
                      <a:endParaRPr lang="es-EC" sz="1200" b="0" i="1" dirty="0">
                        <a:solidFill>
                          <a:schemeClr val="bg1"/>
                        </a:solidFill>
                        <a:effectLst/>
                        <a:latin typeface="Montserrat Medium" pitchFamily="2" charset="77"/>
                      </a:endParaRPr>
                    </a:p>
                  </a:txBody>
                  <a:tcPr marL="57284" marR="57284" marT="0" marB="0" anchor="ctr">
                    <a:solidFill>
                      <a:srgbClr val="0076BF"/>
                    </a:solidFill>
                  </a:tcPr>
                </a:tc>
                <a:extLst>
                  <a:ext uri="{0D108BD9-81ED-4DB2-BD59-A6C34878D82A}">
                    <a16:rowId xmlns:a16="http://schemas.microsoft.com/office/drawing/2014/main" val="3578807850"/>
                  </a:ext>
                </a:extLst>
              </a:tr>
            </a:tbl>
          </a:graphicData>
        </a:graphic>
      </p:graphicFrame>
    </p:spTree>
    <p:extLst>
      <p:ext uri="{BB962C8B-B14F-4D97-AF65-F5344CB8AC3E}">
        <p14:creationId xmlns:p14="http://schemas.microsoft.com/office/powerpoint/2010/main" val="3105119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g1f4c34ed6cf_1_59"/>
          <p:cNvPicPr preferRelativeResize="0"/>
          <p:nvPr/>
        </p:nvPicPr>
        <p:blipFill>
          <a:blip r:embed="rId3">
            <a:alphaModFix amt="40000"/>
          </a:blip>
          <a:stretch>
            <a:fillRect/>
          </a:stretch>
        </p:blipFill>
        <p:spPr>
          <a:xfrm rot="-5400000">
            <a:off x="2663587" y="-2663587"/>
            <a:ext cx="6864826" cy="12192000"/>
          </a:xfrm>
          <a:prstGeom prst="rect">
            <a:avLst/>
          </a:prstGeom>
          <a:noFill/>
          <a:ln>
            <a:noFill/>
          </a:ln>
        </p:spPr>
      </p:pic>
      <p:pic>
        <p:nvPicPr>
          <p:cNvPr id="83" name="Google Shape;83;g1f4c34ed6cf_1_59"/>
          <p:cNvPicPr preferRelativeResize="0"/>
          <p:nvPr/>
        </p:nvPicPr>
        <p:blipFill rotWithShape="1">
          <a:blip r:embed="rId4">
            <a:alphaModFix/>
          </a:blip>
          <a:srcRect/>
          <a:stretch/>
        </p:blipFill>
        <p:spPr>
          <a:xfrm>
            <a:off x="-101600" y="650333"/>
            <a:ext cx="5487122" cy="699267"/>
          </a:xfrm>
          <a:prstGeom prst="rect">
            <a:avLst/>
          </a:prstGeom>
          <a:noFill/>
          <a:ln>
            <a:noFill/>
          </a:ln>
        </p:spPr>
      </p:pic>
      <p:pic>
        <p:nvPicPr>
          <p:cNvPr id="84" name="Google Shape;84;g1f4c34ed6cf_1_59"/>
          <p:cNvPicPr preferRelativeResize="0"/>
          <p:nvPr/>
        </p:nvPicPr>
        <p:blipFill rotWithShape="1">
          <a:blip r:embed="rId5">
            <a:alphaModFix/>
          </a:blip>
          <a:srcRect/>
          <a:stretch/>
        </p:blipFill>
        <p:spPr>
          <a:xfrm>
            <a:off x="-92175" y="545975"/>
            <a:ext cx="6513995" cy="699267"/>
          </a:xfrm>
          <a:prstGeom prst="rect">
            <a:avLst/>
          </a:prstGeom>
          <a:noFill/>
          <a:ln>
            <a:noFill/>
          </a:ln>
        </p:spPr>
      </p:pic>
      <p:sp>
        <p:nvSpPr>
          <p:cNvPr id="85" name="Google Shape;85;g1f4c34ed6cf_1_59"/>
          <p:cNvSpPr txBox="1"/>
          <p:nvPr/>
        </p:nvSpPr>
        <p:spPr>
          <a:xfrm>
            <a:off x="84083" y="605184"/>
            <a:ext cx="6232634" cy="877133"/>
          </a:xfrm>
          <a:prstGeom prst="rect">
            <a:avLst/>
          </a:prstGeom>
          <a:noFill/>
          <a:ln>
            <a:noFill/>
          </a:ln>
        </p:spPr>
        <p:txBody>
          <a:bodyPr spcFirstLastPara="1" wrap="square" lIns="91425" tIns="91425" rIns="91425" bIns="91425" anchor="t" anchorCtr="0">
            <a:spAutoFit/>
          </a:bodyPr>
          <a:lstStyle/>
          <a:p>
            <a:pPr marL="0" marR="0" lvl="0" indent="0" algn="l" defTabSz="829544" rtl="0" eaLnBrk="1" fontAlgn="auto" latinLnBrk="0" hangingPunct="1">
              <a:lnSpc>
                <a:spcPct val="100000"/>
              </a:lnSpc>
              <a:spcBef>
                <a:spcPts val="0"/>
              </a:spcBef>
              <a:spcAft>
                <a:spcPts val="0"/>
              </a:spcAft>
              <a:buClrTx/>
              <a:buSzTx/>
              <a:buFontTx/>
              <a:buNone/>
              <a:tabLst/>
              <a:defRPr/>
            </a:pPr>
            <a:r>
              <a:rPr kumimoji="0" lang="es-EC" sz="2600" b="1" i="0" u="none" strike="noStrike" kern="1200" cap="none" spc="0" normalizeH="0" baseline="0" noProof="0" dirty="0">
                <a:ln>
                  <a:noFill/>
                </a:ln>
                <a:solidFill>
                  <a:schemeClr val="bg1"/>
                </a:solidFill>
                <a:effectLst/>
                <a:uLnTx/>
                <a:uFillTx/>
                <a:latin typeface="Montserrat ExtraBold" pitchFamily="2" charset="77"/>
                <a:ea typeface="HGSMinchoE" panose="02020900000000000000" pitchFamily="18" charset="-128"/>
                <a:cs typeface="+mn-cs"/>
              </a:rPr>
              <a:t>Mesas de Trabajo – Eje Económico</a:t>
            </a:r>
          </a:p>
          <a:p>
            <a:pPr>
              <a:buSzPts val="2300"/>
            </a:pPr>
            <a:endParaRPr sz="1900" b="0" i="0" u="none" strike="noStrike" cap="none" dirty="0">
              <a:solidFill>
                <a:schemeClr val="lt1"/>
              </a:solidFill>
              <a:latin typeface="Arial"/>
              <a:ea typeface="Arial"/>
              <a:cs typeface="Arial"/>
              <a:sym typeface="Arial"/>
            </a:endParaRPr>
          </a:p>
        </p:txBody>
      </p:sp>
      <p:pic>
        <p:nvPicPr>
          <p:cNvPr id="86" name="Google Shape;86;g1f4c34ed6cf_1_59"/>
          <p:cNvPicPr preferRelativeResize="0"/>
          <p:nvPr/>
        </p:nvPicPr>
        <p:blipFill rotWithShape="1">
          <a:blip r:embed="rId6">
            <a:alphaModFix/>
          </a:blip>
          <a:srcRect/>
          <a:stretch/>
        </p:blipFill>
        <p:spPr>
          <a:xfrm flipH="1">
            <a:off x="0" y="6380025"/>
            <a:ext cx="3088449" cy="477975"/>
          </a:xfrm>
          <a:prstGeom prst="rect">
            <a:avLst/>
          </a:prstGeom>
          <a:noFill/>
          <a:ln>
            <a:noFill/>
          </a:ln>
        </p:spPr>
      </p:pic>
      <p:pic>
        <p:nvPicPr>
          <p:cNvPr id="87" name="Google Shape;87;g1f4c34ed6cf_1_59"/>
          <p:cNvPicPr preferRelativeResize="0"/>
          <p:nvPr/>
        </p:nvPicPr>
        <p:blipFill rotWithShape="1">
          <a:blip r:embed="rId7" cstate="print">
            <a:alphaModFix/>
            <a:extLst>
              <a:ext uri="{28A0092B-C50C-407E-A947-70E740481C1C}">
                <a14:useLocalDpi xmlns:a14="http://schemas.microsoft.com/office/drawing/2010/main"/>
              </a:ext>
            </a:extLst>
          </a:blip>
          <a:srcRect t="24054" b="24048"/>
          <a:stretch/>
        </p:blipFill>
        <p:spPr>
          <a:xfrm>
            <a:off x="8186950" y="88825"/>
            <a:ext cx="3511374" cy="1822281"/>
          </a:xfrm>
          <a:prstGeom prst="rect">
            <a:avLst/>
          </a:prstGeom>
          <a:noFill/>
          <a:ln>
            <a:noFill/>
          </a:ln>
        </p:spPr>
      </p:pic>
      <p:sp>
        <p:nvSpPr>
          <p:cNvPr id="88" name="Google Shape;88;g1f4c34ed6cf_1_59"/>
          <p:cNvSpPr txBox="1"/>
          <p:nvPr/>
        </p:nvSpPr>
        <p:spPr>
          <a:xfrm>
            <a:off x="215966" y="1271160"/>
            <a:ext cx="7046681" cy="861744"/>
          </a:xfrm>
          <a:prstGeom prst="rect">
            <a:avLst/>
          </a:prstGeom>
          <a:noFill/>
          <a:ln>
            <a:noFill/>
          </a:ln>
        </p:spPr>
        <p:txBody>
          <a:bodyPr spcFirstLastPara="1" wrap="square" lIns="91425" tIns="91425" rIns="91425" bIns="91425" anchor="t" anchorCtr="0">
            <a:spAutoFit/>
          </a:bodyPr>
          <a:lstStyle/>
          <a:p>
            <a:pPr defTabSz="829544"/>
            <a:r>
              <a:rPr lang="es-MX" sz="2200" b="1" dirty="0">
                <a:solidFill>
                  <a:srgbClr val="223F86"/>
                </a:solidFill>
                <a:latin typeface="Montserrat ExtraBold" pitchFamily="2" charset="77"/>
                <a:ea typeface="HGSMinchoE" panose="02020900000000000000" pitchFamily="18" charset="-128"/>
              </a:rPr>
              <a:t>Lidera: </a:t>
            </a:r>
            <a:r>
              <a:rPr lang="es-MX" sz="2200" dirty="0">
                <a:solidFill>
                  <a:srgbClr val="223F86"/>
                </a:solidFill>
                <a:latin typeface="Montserrat Medium" pitchFamily="2" charset="77"/>
                <a:ea typeface="HGSMinchoE" panose="02020900000000000000" pitchFamily="18" charset="-128"/>
              </a:rPr>
              <a:t>Secretaría de Desarrollo Económico </a:t>
            </a:r>
          </a:p>
          <a:p>
            <a:pPr defTabSz="829544"/>
            <a:r>
              <a:rPr lang="es-MX" sz="2200" dirty="0">
                <a:solidFill>
                  <a:srgbClr val="223F86"/>
                </a:solidFill>
                <a:latin typeface="Montserrat Medium" pitchFamily="2" charset="77"/>
                <a:ea typeface="HGSMinchoE" panose="02020900000000000000" pitchFamily="18" charset="-128"/>
              </a:rPr>
              <a:t>y Productivo</a:t>
            </a:r>
            <a:endParaRPr lang="es-EC" sz="2200" dirty="0">
              <a:solidFill>
                <a:srgbClr val="223F86"/>
              </a:solidFill>
              <a:latin typeface="Montserrat Medium" pitchFamily="2" charset="77"/>
              <a:ea typeface="HGSMinchoE" panose="02020900000000000000" pitchFamily="18" charset="-128"/>
            </a:endParaRPr>
          </a:p>
        </p:txBody>
      </p:sp>
      <p:pic>
        <p:nvPicPr>
          <p:cNvPr id="89" name="Google Shape;89;g1f4c34ed6cf_1_59"/>
          <p:cNvPicPr preferRelativeResize="0"/>
          <p:nvPr/>
        </p:nvPicPr>
        <p:blipFill rotWithShape="1">
          <a:blip r:embed="rId8" cstate="print">
            <a:alphaModFix amt="20000"/>
            <a:extLst>
              <a:ext uri="{28A0092B-C50C-407E-A947-70E740481C1C}">
                <a14:useLocalDpi xmlns:a14="http://schemas.microsoft.com/office/drawing/2010/main"/>
              </a:ext>
            </a:extLst>
          </a:blip>
          <a:srcRect l="17039" b="6933"/>
          <a:stretch/>
        </p:blipFill>
        <p:spPr>
          <a:xfrm rot="-5400000">
            <a:off x="8301488" y="2967488"/>
            <a:ext cx="3527774" cy="4253250"/>
          </a:xfrm>
          <a:prstGeom prst="rect">
            <a:avLst/>
          </a:prstGeom>
          <a:noFill/>
          <a:ln>
            <a:noFill/>
          </a:ln>
        </p:spPr>
      </p:pic>
      <p:pic>
        <p:nvPicPr>
          <p:cNvPr id="90" name="Google Shape;90;g1f4c34ed6cf_1_59"/>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8376141" y="6028670"/>
            <a:ext cx="3511373" cy="692700"/>
          </a:xfrm>
          <a:prstGeom prst="rect">
            <a:avLst/>
          </a:prstGeom>
          <a:noFill/>
          <a:ln>
            <a:noFill/>
          </a:ln>
        </p:spPr>
      </p:pic>
      <p:graphicFrame>
        <p:nvGraphicFramePr>
          <p:cNvPr id="2" name="Tabla 1">
            <a:extLst>
              <a:ext uri="{FF2B5EF4-FFF2-40B4-BE49-F238E27FC236}">
                <a16:creationId xmlns:a16="http://schemas.microsoft.com/office/drawing/2014/main" id="{078E6E6D-080E-2EB2-D61C-73DB1F2120FA}"/>
              </a:ext>
            </a:extLst>
          </p:cNvPr>
          <p:cNvGraphicFramePr>
            <a:graphicFrameLocks noGrp="1"/>
          </p:cNvGraphicFramePr>
          <p:nvPr>
            <p:extLst>
              <p:ext uri="{D42A27DB-BD31-4B8C-83A1-F6EECF244321}">
                <p14:modId xmlns:p14="http://schemas.microsoft.com/office/powerpoint/2010/main" val="254995011"/>
              </p:ext>
            </p:extLst>
          </p:nvPr>
        </p:nvGraphicFramePr>
        <p:xfrm>
          <a:off x="1354824" y="2330448"/>
          <a:ext cx="9482352" cy="3049663"/>
        </p:xfrm>
        <a:graphic>
          <a:graphicData uri="http://schemas.openxmlformats.org/drawingml/2006/table">
            <a:tbl>
              <a:tblPr firstRow="1" firstCol="1" bandRow="1">
                <a:tableStyleId>{5C22544A-7EE6-4342-B048-85BDC9FD1C3A}</a:tableStyleId>
              </a:tblPr>
              <a:tblGrid>
                <a:gridCol w="3940109">
                  <a:extLst>
                    <a:ext uri="{9D8B030D-6E8A-4147-A177-3AD203B41FA5}">
                      <a16:colId xmlns:a16="http://schemas.microsoft.com/office/drawing/2014/main" val="3108793588"/>
                    </a:ext>
                  </a:extLst>
                </a:gridCol>
                <a:gridCol w="5542243">
                  <a:extLst>
                    <a:ext uri="{9D8B030D-6E8A-4147-A177-3AD203B41FA5}">
                      <a16:colId xmlns:a16="http://schemas.microsoft.com/office/drawing/2014/main" val="2787429731"/>
                    </a:ext>
                  </a:extLst>
                </a:gridCol>
              </a:tblGrid>
              <a:tr h="154851">
                <a:tc>
                  <a:txBody>
                    <a:bodyPr/>
                    <a:lstStyle/>
                    <a:p>
                      <a:pPr algn="ctr">
                        <a:lnSpc>
                          <a:spcPct val="107000"/>
                        </a:lnSpc>
                        <a:spcAft>
                          <a:spcPts val="0"/>
                        </a:spcAft>
                      </a:pPr>
                      <a:r>
                        <a:rPr lang="es-ES" sz="1200" dirty="0">
                          <a:effectLst/>
                          <a:latin typeface="Montserrat" pitchFamily="2" charset="77"/>
                        </a:rPr>
                        <a:t>TEMAS A TRATAR</a:t>
                      </a:r>
                      <a:endParaRPr lang="es-EC" sz="1200" dirty="0">
                        <a:effectLst/>
                        <a:latin typeface="Montserrat" pitchFamily="2" charset="77"/>
                        <a:ea typeface="Calibri" panose="020F0502020204030204" pitchFamily="34" charset="0"/>
                        <a:cs typeface="Times New Roman" panose="02020603050405020304" pitchFamily="18" charset="0"/>
                      </a:endParaRPr>
                    </a:p>
                  </a:txBody>
                  <a:tcPr marL="57284" marR="57284" marT="0" marB="0" anchor="ctr">
                    <a:solidFill>
                      <a:srgbClr val="002060"/>
                    </a:solidFill>
                  </a:tcPr>
                </a:tc>
                <a:tc>
                  <a:txBody>
                    <a:bodyPr/>
                    <a:lstStyle/>
                    <a:p>
                      <a:pPr algn="ctr">
                        <a:lnSpc>
                          <a:spcPct val="107000"/>
                        </a:lnSpc>
                        <a:spcAft>
                          <a:spcPts val="0"/>
                        </a:spcAft>
                      </a:pPr>
                      <a:r>
                        <a:rPr lang="es-ES" sz="1200" dirty="0">
                          <a:effectLst/>
                          <a:latin typeface="Montserrat" pitchFamily="2" charset="77"/>
                        </a:rPr>
                        <a:t>INSTITUCIÓN PARTICIPANTE</a:t>
                      </a:r>
                      <a:endParaRPr lang="es-EC" sz="1200" dirty="0">
                        <a:effectLst/>
                        <a:latin typeface="Montserrat" pitchFamily="2" charset="77"/>
                        <a:ea typeface="Calibri" panose="020F0502020204030204" pitchFamily="34" charset="0"/>
                        <a:cs typeface="Times New Roman" panose="02020603050405020304" pitchFamily="18" charset="0"/>
                      </a:endParaRPr>
                    </a:p>
                  </a:txBody>
                  <a:tcPr marL="57284" marR="57284" marT="0" marB="0" anchor="ctr">
                    <a:solidFill>
                      <a:srgbClr val="002060"/>
                    </a:solidFill>
                  </a:tcPr>
                </a:tc>
                <a:extLst>
                  <a:ext uri="{0D108BD9-81ED-4DB2-BD59-A6C34878D82A}">
                    <a16:rowId xmlns:a16="http://schemas.microsoft.com/office/drawing/2014/main" val="3081004389"/>
                  </a:ext>
                </a:extLst>
              </a:tr>
              <a:tr h="2853956">
                <a:tc>
                  <a:txBody>
                    <a:bodyPr/>
                    <a:lstStyle/>
                    <a:p>
                      <a:pPr marL="0" lvl="0" indent="0" algn="ctr">
                        <a:lnSpc>
                          <a:spcPct val="107000"/>
                        </a:lnSpc>
                        <a:spcAft>
                          <a:spcPts val="0"/>
                        </a:spcAft>
                        <a:buFontTx/>
                        <a:buNone/>
                      </a:pPr>
                      <a:endParaRPr lang="es-ES" sz="1300" dirty="0">
                        <a:solidFill>
                          <a:schemeClr val="bg1"/>
                        </a:solidFill>
                        <a:effectLst/>
                        <a:latin typeface="Montserrat" pitchFamily="2" charset="77"/>
                        <a:ea typeface="Calibri" panose="020F0502020204030204" pitchFamily="34" charset="0"/>
                        <a:cs typeface="Times New Roman" panose="02020603050405020304" pitchFamily="18" charset="0"/>
                      </a:endParaRPr>
                    </a:p>
                    <a:p>
                      <a:pPr marL="0" marR="0" lvl="0" indent="0" algn="ctr" rtl="0">
                        <a:lnSpc>
                          <a:spcPct val="107000"/>
                        </a:lnSpc>
                        <a:spcBef>
                          <a:spcPts val="0"/>
                        </a:spcBef>
                        <a:spcAft>
                          <a:spcPts val="0"/>
                        </a:spcAft>
                        <a:buClr>
                          <a:srgbClr val="000000"/>
                        </a:buClr>
                        <a:buFontTx/>
                        <a:buNone/>
                      </a:pPr>
                      <a:r>
                        <a:rPr lang="es-ES" sz="1300" b="1" i="0" u="none" strike="noStrike" cap="none" dirty="0">
                          <a:solidFill>
                            <a:schemeClr val="bg1"/>
                          </a:solidFill>
                          <a:effectLst/>
                          <a:latin typeface="Montserrat" pitchFamily="2" charset="77"/>
                          <a:ea typeface="+mn-ea"/>
                          <a:cs typeface="+mn-cs"/>
                          <a:sym typeface="Arial"/>
                        </a:rPr>
                        <a:t>Desarrollo productivo y competitividad</a:t>
                      </a:r>
                      <a:endParaRPr lang="es-EC" sz="13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300" b="1" i="0" u="none" strike="noStrike" cap="none" dirty="0">
                          <a:solidFill>
                            <a:schemeClr val="bg1"/>
                          </a:solidFill>
                          <a:effectLst/>
                          <a:latin typeface="Montserrat" pitchFamily="2" charset="77"/>
                          <a:ea typeface="+mn-ea"/>
                          <a:cs typeface="+mn-cs"/>
                          <a:sym typeface="Arial"/>
                        </a:rPr>
                        <a:t>Emprendimientos</a:t>
                      </a:r>
                      <a:endParaRPr lang="es-EC" sz="13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300" b="1" i="0" u="none" strike="noStrike" cap="none" dirty="0">
                          <a:solidFill>
                            <a:schemeClr val="bg1"/>
                          </a:solidFill>
                          <a:effectLst/>
                          <a:latin typeface="Montserrat" pitchFamily="2" charset="77"/>
                          <a:ea typeface="+mn-ea"/>
                          <a:cs typeface="+mn-cs"/>
                          <a:sym typeface="Arial"/>
                        </a:rPr>
                        <a:t>Comercio autónomo</a:t>
                      </a:r>
                    </a:p>
                    <a:p>
                      <a:pPr marL="0" marR="0" lvl="0" indent="0" algn="ctr" rtl="0">
                        <a:lnSpc>
                          <a:spcPct val="107000"/>
                        </a:lnSpc>
                        <a:spcBef>
                          <a:spcPts val="0"/>
                        </a:spcBef>
                        <a:spcAft>
                          <a:spcPts val="0"/>
                        </a:spcAft>
                        <a:buClr>
                          <a:srgbClr val="000000"/>
                        </a:buClr>
                        <a:buFontTx/>
                        <a:buNone/>
                      </a:pPr>
                      <a:r>
                        <a:rPr lang="es-ES" sz="1300" b="1" i="0" u="none" strike="noStrike" cap="none" dirty="0">
                          <a:solidFill>
                            <a:schemeClr val="bg1"/>
                          </a:solidFill>
                          <a:effectLst/>
                          <a:latin typeface="Montserrat" pitchFamily="2" charset="77"/>
                          <a:ea typeface="+mn-ea"/>
                          <a:cs typeface="+mn-cs"/>
                          <a:sym typeface="Arial"/>
                        </a:rPr>
                        <a:t>Centros Comerciales del Ahorro</a:t>
                      </a:r>
                    </a:p>
                    <a:p>
                      <a:pPr marL="0" marR="0" lvl="0" indent="0" algn="ctr" rtl="0">
                        <a:lnSpc>
                          <a:spcPct val="107000"/>
                        </a:lnSpc>
                        <a:spcBef>
                          <a:spcPts val="0"/>
                        </a:spcBef>
                        <a:spcAft>
                          <a:spcPts val="0"/>
                        </a:spcAft>
                        <a:buClr>
                          <a:srgbClr val="000000"/>
                        </a:buClr>
                        <a:buFontTx/>
                        <a:buNone/>
                      </a:pPr>
                      <a:r>
                        <a:rPr lang="es-ES" sz="1300" b="1" i="0" u="none" strike="noStrike" cap="none" dirty="0">
                          <a:solidFill>
                            <a:schemeClr val="bg1"/>
                          </a:solidFill>
                          <a:effectLst/>
                          <a:latin typeface="Montserrat" pitchFamily="2" charset="77"/>
                          <a:ea typeface="+mn-ea"/>
                          <a:cs typeface="+mn-cs"/>
                          <a:sym typeface="Arial"/>
                        </a:rPr>
                        <a:t>Mercados</a:t>
                      </a:r>
                      <a:endParaRPr lang="es-EC" sz="13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300" b="1" i="0" u="none" strike="noStrike" cap="none" dirty="0">
                          <a:solidFill>
                            <a:schemeClr val="bg1"/>
                          </a:solidFill>
                          <a:effectLst/>
                          <a:latin typeface="Montserrat" pitchFamily="2" charset="77"/>
                          <a:ea typeface="+mn-ea"/>
                          <a:cs typeface="+mn-cs"/>
                          <a:sym typeface="Arial"/>
                        </a:rPr>
                        <a:t>Turismo y sostenibilidad</a:t>
                      </a:r>
                      <a:endParaRPr lang="es-EC" sz="1300" b="1" i="0" u="none" strike="noStrike" cap="none" dirty="0">
                        <a:solidFill>
                          <a:schemeClr val="bg1"/>
                        </a:solidFill>
                        <a:effectLst/>
                        <a:latin typeface="Montserrat" pitchFamily="2" charset="77"/>
                        <a:ea typeface="+mn-ea"/>
                        <a:cs typeface="+mn-cs"/>
                        <a:sym typeface="Arial"/>
                      </a:endParaRPr>
                    </a:p>
                    <a:p>
                      <a:pPr marL="0" lvl="0" indent="0" algn="ctr">
                        <a:lnSpc>
                          <a:spcPct val="107000"/>
                        </a:lnSpc>
                        <a:spcAft>
                          <a:spcPts val="0"/>
                        </a:spcAft>
                        <a:buFontTx/>
                        <a:buNone/>
                      </a:pPr>
                      <a:endParaRPr lang="es-EC" sz="1400" dirty="0">
                        <a:solidFill>
                          <a:schemeClr val="bg1"/>
                        </a:solidFill>
                        <a:effectLst/>
                        <a:latin typeface="Montserrat" pitchFamily="2" charset="77"/>
                        <a:ea typeface="Calibri" panose="020F0502020204030204" pitchFamily="34" charset="0"/>
                        <a:cs typeface="Times New Roman" panose="02020603050405020304" pitchFamily="18" charset="0"/>
                      </a:endParaRPr>
                    </a:p>
                  </a:txBody>
                  <a:tcPr marL="57284" marR="57284" marT="0" marB="0" anchor="ctr">
                    <a:solidFill>
                      <a:srgbClr val="0076BF"/>
                    </a:solidFill>
                  </a:tcPr>
                </a:tc>
                <a:tc>
                  <a:txBody>
                    <a:bodyPr/>
                    <a:lstStyle/>
                    <a:p>
                      <a:pPr marL="342900" lvl="0" indent="-342900" algn="l">
                        <a:lnSpc>
                          <a:spcPct val="115000"/>
                        </a:lnSpc>
                        <a:spcAft>
                          <a:spcPts val="0"/>
                        </a:spcAft>
                        <a:buFont typeface="Arial" panose="020B0604020202020204" pitchFamily="34" charset="0"/>
                        <a:buChar char="•"/>
                      </a:pPr>
                      <a:r>
                        <a:rPr lang="es-ES" sz="1200" b="0" i="1" u="none" strike="noStrike" cap="none" dirty="0">
                          <a:solidFill>
                            <a:schemeClr val="bg1"/>
                          </a:solidFill>
                          <a:effectLst/>
                          <a:latin typeface="Montserrat Medium" pitchFamily="2" charset="77"/>
                          <a:ea typeface="+mn-ea"/>
                          <a:cs typeface="+mn-cs"/>
                          <a:sym typeface="Arial"/>
                        </a:rPr>
                        <a:t>Secretaría de Desarrollo Económico y Productivo, Agencia Metropolitana de Coordinación de Comercio (Ex Agencia de Coordinación Distrital de Comercio), Empresa Pública Metropolitana Mercado Mayorista, Empresa Pública Metropolitana de Rastro, Empresa Pública Metropolitana de Servicios Aeroportuarios (EPMSA), Quito Turismo, CONQUITO.</a:t>
                      </a:r>
                      <a:endParaRPr lang="es-EC" sz="1200" b="0" i="1" u="none" strike="noStrike" cap="none" dirty="0">
                        <a:solidFill>
                          <a:schemeClr val="bg1"/>
                        </a:solidFill>
                        <a:effectLst/>
                        <a:latin typeface="Montserrat Medium" pitchFamily="2" charset="77"/>
                        <a:ea typeface="+mn-ea"/>
                        <a:cs typeface="+mn-cs"/>
                        <a:sym typeface="Arial"/>
                      </a:endParaRPr>
                    </a:p>
                    <a:p>
                      <a:pPr marL="171450" lvl="0" indent="-171450" algn="just">
                        <a:lnSpc>
                          <a:spcPct val="115000"/>
                        </a:lnSpc>
                        <a:spcAft>
                          <a:spcPts val="0"/>
                        </a:spcAft>
                        <a:buFont typeface="Arial" panose="020B0604020202020204" pitchFamily="34" charset="0"/>
                        <a:buChar char="•"/>
                      </a:pPr>
                      <a:endParaRPr lang="es-EC" sz="1200" b="0" i="1" dirty="0">
                        <a:solidFill>
                          <a:schemeClr val="bg1"/>
                        </a:solidFill>
                        <a:effectLst/>
                        <a:latin typeface="Montserrat Medium" pitchFamily="2" charset="77"/>
                      </a:endParaRPr>
                    </a:p>
                  </a:txBody>
                  <a:tcPr marL="57284" marR="57284" marT="0" marB="0" anchor="ctr">
                    <a:solidFill>
                      <a:srgbClr val="0076BF"/>
                    </a:solidFill>
                  </a:tcPr>
                </a:tc>
                <a:extLst>
                  <a:ext uri="{0D108BD9-81ED-4DB2-BD59-A6C34878D82A}">
                    <a16:rowId xmlns:a16="http://schemas.microsoft.com/office/drawing/2014/main" val="3578807850"/>
                  </a:ext>
                </a:extLst>
              </a:tr>
            </a:tbl>
          </a:graphicData>
        </a:graphic>
      </p:graphicFrame>
    </p:spTree>
    <p:extLst>
      <p:ext uri="{BB962C8B-B14F-4D97-AF65-F5344CB8AC3E}">
        <p14:creationId xmlns:p14="http://schemas.microsoft.com/office/powerpoint/2010/main" val="2033336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g1f4c34ed6cf_1_59"/>
          <p:cNvPicPr preferRelativeResize="0"/>
          <p:nvPr/>
        </p:nvPicPr>
        <p:blipFill>
          <a:blip r:embed="rId3">
            <a:alphaModFix amt="40000"/>
          </a:blip>
          <a:stretch>
            <a:fillRect/>
          </a:stretch>
        </p:blipFill>
        <p:spPr>
          <a:xfrm rot="-5400000">
            <a:off x="2663587" y="-2663587"/>
            <a:ext cx="6864826" cy="12192000"/>
          </a:xfrm>
          <a:prstGeom prst="rect">
            <a:avLst/>
          </a:prstGeom>
          <a:noFill/>
          <a:ln>
            <a:noFill/>
          </a:ln>
        </p:spPr>
      </p:pic>
      <p:pic>
        <p:nvPicPr>
          <p:cNvPr id="83" name="Google Shape;83;g1f4c34ed6cf_1_59"/>
          <p:cNvPicPr preferRelativeResize="0"/>
          <p:nvPr/>
        </p:nvPicPr>
        <p:blipFill rotWithShape="1">
          <a:blip r:embed="rId4">
            <a:alphaModFix/>
          </a:blip>
          <a:srcRect/>
          <a:stretch/>
        </p:blipFill>
        <p:spPr>
          <a:xfrm>
            <a:off x="-101600" y="650333"/>
            <a:ext cx="5487122" cy="699267"/>
          </a:xfrm>
          <a:prstGeom prst="rect">
            <a:avLst/>
          </a:prstGeom>
          <a:noFill/>
          <a:ln>
            <a:noFill/>
          </a:ln>
        </p:spPr>
      </p:pic>
      <p:pic>
        <p:nvPicPr>
          <p:cNvPr id="84" name="Google Shape;84;g1f4c34ed6cf_1_59"/>
          <p:cNvPicPr preferRelativeResize="0"/>
          <p:nvPr/>
        </p:nvPicPr>
        <p:blipFill rotWithShape="1">
          <a:blip r:embed="rId5">
            <a:alphaModFix/>
          </a:blip>
          <a:srcRect/>
          <a:stretch/>
        </p:blipFill>
        <p:spPr>
          <a:xfrm>
            <a:off x="-92174" y="545975"/>
            <a:ext cx="5919774" cy="699267"/>
          </a:xfrm>
          <a:prstGeom prst="rect">
            <a:avLst/>
          </a:prstGeom>
          <a:noFill/>
          <a:ln>
            <a:noFill/>
          </a:ln>
        </p:spPr>
      </p:pic>
      <p:sp>
        <p:nvSpPr>
          <p:cNvPr id="85" name="Google Shape;85;g1f4c34ed6cf_1_59"/>
          <p:cNvSpPr txBox="1"/>
          <p:nvPr/>
        </p:nvSpPr>
        <p:spPr>
          <a:xfrm>
            <a:off x="84083" y="605184"/>
            <a:ext cx="6232634" cy="877133"/>
          </a:xfrm>
          <a:prstGeom prst="rect">
            <a:avLst/>
          </a:prstGeom>
          <a:noFill/>
          <a:ln>
            <a:noFill/>
          </a:ln>
        </p:spPr>
        <p:txBody>
          <a:bodyPr spcFirstLastPara="1" wrap="square" lIns="91425" tIns="91425" rIns="91425" bIns="91425" anchor="t" anchorCtr="0">
            <a:spAutoFit/>
          </a:bodyPr>
          <a:lstStyle/>
          <a:p>
            <a:pPr marL="0" marR="0" lvl="0" indent="0" algn="l" defTabSz="829544" rtl="0" eaLnBrk="1" fontAlgn="auto" latinLnBrk="0" hangingPunct="1">
              <a:lnSpc>
                <a:spcPct val="100000"/>
              </a:lnSpc>
              <a:spcBef>
                <a:spcPts val="0"/>
              </a:spcBef>
              <a:spcAft>
                <a:spcPts val="0"/>
              </a:spcAft>
              <a:buClrTx/>
              <a:buSzTx/>
              <a:buFontTx/>
              <a:buNone/>
              <a:tabLst/>
              <a:defRPr/>
            </a:pPr>
            <a:r>
              <a:rPr kumimoji="0" lang="es-EC" sz="2600" b="1" i="0" u="none" strike="noStrike" kern="1200" cap="none" spc="0" normalizeH="0" baseline="0" noProof="0" dirty="0">
                <a:ln>
                  <a:noFill/>
                </a:ln>
                <a:solidFill>
                  <a:schemeClr val="bg1"/>
                </a:solidFill>
                <a:effectLst/>
                <a:uLnTx/>
                <a:uFillTx/>
                <a:latin typeface="Montserrat ExtraBold" pitchFamily="2" charset="77"/>
                <a:ea typeface="HGSMinchoE" panose="02020900000000000000" pitchFamily="18" charset="-128"/>
                <a:cs typeface="+mn-cs"/>
              </a:rPr>
              <a:t>Mesas de Trabajo – Eje Social</a:t>
            </a:r>
          </a:p>
          <a:p>
            <a:pPr>
              <a:buSzPts val="2300"/>
            </a:pPr>
            <a:endParaRPr sz="1900" b="0" i="0" u="none" strike="noStrike" cap="none" dirty="0">
              <a:solidFill>
                <a:schemeClr val="lt1"/>
              </a:solidFill>
              <a:latin typeface="Arial"/>
              <a:ea typeface="Arial"/>
              <a:cs typeface="Arial"/>
              <a:sym typeface="Arial"/>
            </a:endParaRPr>
          </a:p>
        </p:txBody>
      </p:sp>
      <p:pic>
        <p:nvPicPr>
          <p:cNvPr id="86" name="Google Shape;86;g1f4c34ed6cf_1_59"/>
          <p:cNvPicPr preferRelativeResize="0"/>
          <p:nvPr/>
        </p:nvPicPr>
        <p:blipFill rotWithShape="1">
          <a:blip r:embed="rId6">
            <a:alphaModFix/>
          </a:blip>
          <a:srcRect/>
          <a:stretch/>
        </p:blipFill>
        <p:spPr>
          <a:xfrm flipH="1">
            <a:off x="0" y="6380025"/>
            <a:ext cx="3088449" cy="477975"/>
          </a:xfrm>
          <a:prstGeom prst="rect">
            <a:avLst/>
          </a:prstGeom>
          <a:noFill/>
          <a:ln>
            <a:noFill/>
          </a:ln>
        </p:spPr>
      </p:pic>
      <p:pic>
        <p:nvPicPr>
          <p:cNvPr id="87" name="Google Shape;87;g1f4c34ed6cf_1_59"/>
          <p:cNvPicPr preferRelativeResize="0"/>
          <p:nvPr/>
        </p:nvPicPr>
        <p:blipFill rotWithShape="1">
          <a:blip r:embed="rId7" cstate="print">
            <a:alphaModFix/>
            <a:extLst>
              <a:ext uri="{28A0092B-C50C-407E-A947-70E740481C1C}">
                <a14:useLocalDpi xmlns:a14="http://schemas.microsoft.com/office/drawing/2010/main"/>
              </a:ext>
            </a:extLst>
          </a:blip>
          <a:srcRect t="24054" b="24048"/>
          <a:stretch/>
        </p:blipFill>
        <p:spPr>
          <a:xfrm>
            <a:off x="8186950" y="88825"/>
            <a:ext cx="3511374" cy="1822281"/>
          </a:xfrm>
          <a:prstGeom prst="rect">
            <a:avLst/>
          </a:prstGeom>
          <a:noFill/>
          <a:ln>
            <a:noFill/>
          </a:ln>
        </p:spPr>
      </p:pic>
      <p:sp>
        <p:nvSpPr>
          <p:cNvPr id="88" name="Google Shape;88;g1f4c34ed6cf_1_59"/>
          <p:cNvSpPr txBox="1"/>
          <p:nvPr/>
        </p:nvSpPr>
        <p:spPr>
          <a:xfrm>
            <a:off x="215966" y="1271160"/>
            <a:ext cx="7046681" cy="861744"/>
          </a:xfrm>
          <a:prstGeom prst="rect">
            <a:avLst/>
          </a:prstGeom>
          <a:noFill/>
          <a:ln>
            <a:noFill/>
          </a:ln>
        </p:spPr>
        <p:txBody>
          <a:bodyPr spcFirstLastPara="1" wrap="square" lIns="91425" tIns="91425" rIns="91425" bIns="91425" anchor="t" anchorCtr="0">
            <a:spAutoFit/>
          </a:bodyPr>
          <a:lstStyle/>
          <a:p>
            <a:pPr defTabSz="829544"/>
            <a:r>
              <a:rPr lang="es-MX" sz="2200" b="1" dirty="0">
                <a:solidFill>
                  <a:srgbClr val="223F86"/>
                </a:solidFill>
                <a:latin typeface="Montserrat ExtraBold" pitchFamily="2" charset="77"/>
                <a:ea typeface="HGSMinchoE" panose="02020900000000000000" pitchFamily="18" charset="-128"/>
              </a:rPr>
              <a:t>Lidera: </a:t>
            </a:r>
            <a:r>
              <a:rPr lang="es-MX" sz="2200" dirty="0">
                <a:solidFill>
                  <a:srgbClr val="223F86"/>
                </a:solidFill>
                <a:latin typeface="Montserrat Medium" pitchFamily="2" charset="77"/>
                <a:ea typeface="HGSMinchoE" panose="02020900000000000000" pitchFamily="18" charset="-128"/>
              </a:rPr>
              <a:t>Secretaría General de Seguridad y Gestión de Riesgos</a:t>
            </a:r>
            <a:endParaRPr lang="es-EC" sz="2200" dirty="0">
              <a:solidFill>
                <a:srgbClr val="223F86"/>
              </a:solidFill>
              <a:latin typeface="Montserrat Medium" pitchFamily="2" charset="77"/>
              <a:ea typeface="HGSMinchoE" panose="02020900000000000000" pitchFamily="18" charset="-128"/>
            </a:endParaRPr>
          </a:p>
        </p:txBody>
      </p:sp>
      <p:pic>
        <p:nvPicPr>
          <p:cNvPr id="89" name="Google Shape;89;g1f4c34ed6cf_1_59"/>
          <p:cNvPicPr preferRelativeResize="0"/>
          <p:nvPr/>
        </p:nvPicPr>
        <p:blipFill rotWithShape="1">
          <a:blip r:embed="rId8" cstate="print">
            <a:alphaModFix amt="20000"/>
            <a:extLst>
              <a:ext uri="{28A0092B-C50C-407E-A947-70E740481C1C}">
                <a14:useLocalDpi xmlns:a14="http://schemas.microsoft.com/office/drawing/2010/main"/>
              </a:ext>
            </a:extLst>
          </a:blip>
          <a:srcRect l="17039" b="6933"/>
          <a:stretch/>
        </p:blipFill>
        <p:spPr>
          <a:xfrm rot="-5400000">
            <a:off x="8301488" y="2967488"/>
            <a:ext cx="3527774" cy="4253250"/>
          </a:xfrm>
          <a:prstGeom prst="rect">
            <a:avLst/>
          </a:prstGeom>
          <a:noFill/>
          <a:ln>
            <a:noFill/>
          </a:ln>
        </p:spPr>
      </p:pic>
      <p:pic>
        <p:nvPicPr>
          <p:cNvPr id="90" name="Google Shape;90;g1f4c34ed6cf_1_59"/>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8376141" y="6028670"/>
            <a:ext cx="3511373" cy="692700"/>
          </a:xfrm>
          <a:prstGeom prst="rect">
            <a:avLst/>
          </a:prstGeom>
          <a:noFill/>
          <a:ln>
            <a:noFill/>
          </a:ln>
        </p:spPr>
      </p:pic>
      <p:graphicFrame>
        <p:nvGraphicFramePr>
          <p:cNvPr id="2" name="Tabla 1">
            <a:extLst>
              <a:ext uri="{FF2B5EF4-FFF2-40B4-BE49-F238E27FC236}">
                <a16:creationId xmlns:a16="http://schemas.microsoft.com/office/drawing/2014/main" id="{078E6E6D-080E-2EB2-D61C-73DB1F2120FA}"/>
              </a:ext>
            </a:extLst>
          </p:cNvPr>
          <p:cNvGraphicFramePr>
            <a:graphicFrameLocks noGrp="1"/>
          </p:cNvGraphicFramePr>
          <p:nvPr>
            <p:extLst>
              <p:ext uri="{D42A27DB-BD31-4B8C-83A1-F6EECF244321}">
                <p14:modId xmlns:p14="http://schemas.microsoft.com/office/powerpoint/2010/main" val="994136082"/>
              </p:ext>
            </p:extLst>
          </p:nvPr>
        </p:nvGraphicFramePr>
        <p:xfrm>
          <a:off x="1238200" y="2204324"/>
          <a:ext cx="9482352" cy="3649705"/>
        </p:xfrm>
        <a:graphic>
          <a:graphicData uri="http://schemas.openxmlformats.org/drawingml/2006/table">
            <a:tbl>
              <a:tblPr firstRow="1" firstCol="1" bandRow="1">
                <a:tableStyleId>{5C22544A-7EE6-4342-B048-85BDC9FD1C3A}</a:tableStyleId>
              </a:tblPr>
              <a:tblGrid>
                <a:gridCol w="3940109">
                  <a:extLst>
                    <a:ext uri="{9D8B030D-6E8A-4147-A177-3AD203B41FA5}">
                      <a16:colId xmlns:a16="http://schemas.microsoft.com/office/drawing/2014/main" val="3108793588"/>
                    </a:ext>
                  </a:extLst>
                </a:gridCol>
                <a:gridCol w="5542243">
                  <a:extLst>
                    <a:ext uri="{9D8B030D-6E8A-4147-A177-3AD203B41FA5}">
                      <a16:colId xmlns:a16="http://schemas.microsoft.com/office/drawing/2014/main" val="2787429731"/>
                    </a:ext>
                  </a:extLst>
                </a:gridCol>
              </a:tblGrid>
              <a:tr h="187408">
                <a:tc>
                  <a:txBody>
                    <a:bodyPr/>
                    <a:lstStyle/>
                    <a:p>
                      <a:pPr algn="ctr">
                        <a:lnSpc>
                          <a:spcPct val="107000"/>
                        </a:lnSpc>
                        <a:spcAft>
                          <a:spcPts val="0"/>
                        </a:spcAft>
                      </a:pPr>
                      <a:r>
                        <a:rPr lang="es-ES" sz="1200" dirty="0">
                          <a:effectLst/>
                          <a:latin typeface="Montserrat" pitchFamily="2" charset="77"/>
                        </a:rPr>
                        <a:t>TEMAS A TRATAR</a:t>
                      </a:r>
                      <a:endParaRPr lang="es-EC" sz="1200" dirty="0">
                        <a:effectLst/>
                        <a:latin typeface="Montserrat" pitchFamily="2" charset="77"/>
                        <a:ea typeface="Calibri" panose="020F0502020204030204" pitchFamily="34" charset="0"/>
                        <a:cs typeface="Times New Roman" panose="02020603050405020304" pitchFamily="18" charset="0"/>
                      </a:endParaRPr>
                    </a:p>
                  </a:txBody>
                  <a:tcPr marL="57284" marR="57284" marT="0" marB="0" anchor="ctr">
                    <a:solidFill>
                      <a:srgbClr val="002060"/>
                    </a:solidFill>
                  </a:tcPr>
                </a:tc>
                <a:tc>
                  <a:txBody>
                    <a:bodyPr/>
                    <a:lstStyle/>
                    <a:p>
                      <a:pPr algn="ctr">
                        <a:lnSpc>
                          <a:spcPct val="107000"/>
                        </a:lnSpc>
                        <a:spcAft>
                          <a:spcPts val="0"/>
                        </a:spcAft>
                      </a:pPr>
                      <a:r>
                        <a:rPr lang="es-ES" sz="1200" dirty="0">
                          <a:effectLst/>
                          <a:latin typeface="Montserrat" pitchFamily="2" charset="77"/>
                        </a:rPr>
                        <a:t>INSTITUCIÓN PARTICIPANTE</a:t>
                      </a:r>
                      <a:endParaRPr lang="es-EC" sz="1200" dirty="0">
                        <a:effectLst/>
                        <a:latin typeface="Montserrat" pitchFamily="2" charset="77"/>
                        <a:ea typeface="Calibri" panose="020F0502020204030204" pitchFamily="34" charset="0"/>
                        <a:cs typeface="Times New Roman" panose="02020603050405020304" pitchFamily="18" charset="0"/>
                      </a:endParaRPr>
                    </a:p>
                  </a:txBody>
                  <a:tcPr marL="57284" marR="57284" marT="0" marB="0" anchor="ctr">
                    <a:solidFill>
                      <a:srgbClr val="002060"/>
                    </a:solidFill>
                  </a:tcPr>
                </a:tc>
                <a:extLst>
                  <a:ext uri="{0D108BD9-81ED-4DB2-BD59-A6C34878D82A}">
                    <a16:rowId xmlns:a16="http://schemas.microsoft.com/office/drawing/2014/main" val="3081004389"/>
                  </a:ext>
                </a:extLst>
              </a:tr>
              <a:tr h="3453998">
                <a:tc>
                  <a:txBody>
                    <a:bodyPr/>
                    <a:lstStyle/>
                    <a:p>
                      <a:pPr marL="0" lvl="0" indent="0" algn="ctr">
                        <a:lnSpc>
                          <a:spcPct val="107000"/>
                        </a:lnSpc>
                        <a:spcAft>
                          <a:spcPts val="0"/>
                        </a:spcAft>
                        <a:buFontTx/>
                        <a:buNone/>
                      </a:pPr>
                      <a:r>
                        <a:rPr lang="es-ES" sz="1400" dirty="0">
                          <a:solidFill>
                            <a:schemeClr val="bg1"/>
                          </a:solidFill>
                          <a:effectLst/>
                          <a:latin typeface="Montserrat" pitchFamily="2" charset="77"/>
                        </a:rPr>
                        <a:t>Prevención y promoción de salud</a:t>
                      </a:r>
                      <a:endParaRPr lang="es-EC" sz="1400" dirty="0">
                        <a:solidFill>
                          <a:schemeClr val="bg1"/>
                        </a:solidFill>
                        <a:effectLst/>
                        <a:latin typeface="Montserrat" pitchFamily="2" charset="77"/>
                      </a:endParaRPr>
                    </a:p>
                    <a:p>
                      <a:pPr marL="0" lvl="0" indent="0" algn="ctr">
                        <a:lnSpc>
                          <a:spcPct val="107000"/>
                        </a:lnSpc>
                        <a:spcAft>
                          <a:spcPts val="0"/>
                        </a:spcAft>
                        <a:buFontTx/>
                        <a:buNone/>
                      </a:pPr>
                      <a:r>
                        <a:rPr lang="es-ES" sz="1400" dirty="0">
                          <a:solidFill>
                            <a:schemeClr val="bg1"/>
                          </a:solidFill>
                          <a:effectLst/>
                          <a:latin typeface="Montserrat" pitchFamily="2" charset="77"/>
                        </a:rPr>
                        <a:t>Salud mental</a:t>
                      </a:r>
                      <a:endParaRPr lang="es-EC" sz="1400" dirty="0">
                        <a:solidFill>
                          <a:schemeClr val="bg1"/>
                        </a:solidFill>
                        <a:effectLst/>
                        <a:latin typeface="Montserrat" pitchFamily="2" charset="77"/>
                      </a:endParaRPr>
                    </a:p>
                    <a:p>
                      <a:pPr marL="0" lvl="0" indent="0" algn="ctr">
                        <a:lnSpc>
                          <a:spcPct val="107000"/>
                        </a:lnSpc>
                        <a:spcAft>
                          <a:spcPts val="0"/>
                        </a:spcAft>
                        <a:buFontTx/>
                        <a:buNone/>
                      </a:pPr>
                      <a:r>
                        <a:rPr lang="es-ES" sz="1400" dirty="0">
                          <a:solidFill>
                            <a:schemeClr val="bg1"/>
                          </a:solidFill>
                          <a:effectLst/>
                          <a:latin typeface="Montserrat" pitchFamily="2" charset="77"/>
                        </a:rPr>
                        <a:t>Nutrición</a:t>
                      </a:r>
                      <a:endParaRPr lang="es-EC" sz="1400" dirty="0">
                        <a:solidFill>
                          <a:schemeClr val="bg1"/>
                        </a:solidFill>
                        <a:effectLst/>
                        <a:latin typeface="Montserrat" pitchFamily="2" charset="77"/>
                      </a:endParaRPr>
                    </a:p>
                    <a:p>
                      <a:pPr marL="0" lvl="0" indent="0" algn="ctr">
                        <a:lnSpc>
                          <a:spcPct val="107000"/>
                        </a:lnSpc>
                        <a:spcAft>
                          <a:spcPts val="0"/>
                        </a:spcAft>
                        <a:buFontTx/>
                        <a:buNone/>
                      </a:pPr>
                      <a:r>
                        <a:rPr lang="es-ES" sz="1400" dirty="0">
                          <a:solidFill>
                            <a:schemeClr val="bg1"/>
                          </a:solidFill>
                          <a:effectLst/>
                          <a:latin typeface="Montserrat" pitchFamily="2" charset="77"/>
                        </a:rPr>
                        <a:t>Bienestar Animal</a:t>
                      </a:r>
                      <a:endParaRPr lang="es-EC" sz="1400" dirty="0">
                        <a:solidFill>
                          <a:schemeClr val="bg1"/>
                        </a:solidFill>
                        <a:effectLst/>
                        <a:latin typeface="Montserrat" pitchFamily="2" charset="77"/>
                      </a:endParaRPr>
                    </a:p>
                    <a:p>
                      <a:pPr marL="0" lvl="0" indent="0" algn="ctr">
                        <a:lnSpc>
                          <a:spcPct val="107000"/>
                        </a:lnSpc>
                        <a:spcAft>
                          <a:spcPts val="0"/>
                        </a:spcAft>
                        <a:buFontTx/>
                        <a:buNone/>
                      </a:pPr>
                      <a:r>
                        <a:rPr lang="es-ES" sz="1400" dirty="0">
                          <a:solidFill>
                            <a:schemeClr val="bg1"/>
                          </a:solidFill>
                          <a:effectLst/>
                          <a:latin typeface="Montserrat" pitchFamily="2" charset="77"/>
                        </a:rPr>
                        <a:t>Reactivación cultural</a:t>
                      </a:r>
                      <a:endParaRPr lang="es-EC" sz="1400" dirty="0">
                        <a:solidFill>
                          <a:schemeClr val="bg1"/>
                        </a:solidFill>
                        <a:effectLst/>
                        <a:latin typeface="Montserrat" pitchFamily="2" charset="77"/>
                      </a:endParaRPr>
                    </a:p>
                    <a:p>
                      <a:pPr marL="0" lvl="0" indent="0" algn="ctr">
                        <a:lnSpc>
                          <a:spcPct val="107000"/>
                        </a:lnSpc>
                        <a:spcAft>
                          <a:spcPts val="0"/>
                        </a:spcAft>
                        <a:buFontTx/>
                        <a:buNone/>
                      </a:pPr>
                      <a:r>
                        <a:rPr lang="es-ES" sz="1400" dirty="0">
                          <a:solidFill>
                            <a:schemeClr val="bg1"/>
                          </a:solidFill>
                          <a:effectLst/>
                          <a:latin typeface="Montserrat" pitchFamily="2" charset="77"/>
                        </a:rPr>
                        <a:t>Inclusión y atención de grupos </a:t>
                      </a:r>
                    </a:p>
                    <a:p>
                      <a:pPr marL="0" lvl="0" indent="0" algn="ctr">
                        <a:lnSpc>
                          <a:spcPct val="107000"/>
                        </a:lnSpc>
                        <a:spcAft>
                          <a:spcPts val="0"/>
                        </a:spcAft>
                        <a:buFontTx/>
                        <a:buNone/>
                      </a:pPr>
                      <a:r>
                        <a:rPr lang="es-ES" sz="1400" dirty="0">
                          <a:solidFill>
                            <a:schemeClr val="bg1"/>
                          </a:solidFill>
                          <a:effectLst/>
                          <a:latin typeface="Montserrat" pitchFamily="2" charset="77"/>
                        </a:rPr>
                        <a:t>de atención prioritaria</a:t>
                      </a:r>
                      <a:endParaRPr lang="es-EC" sz="1400" dirty="0">
                        <a:solidFill>
                          <a:schemeClr val="bg1"/>
                        </a:solidFill>
                        <a:effectLst/>
                        <a:latin typeface="Montserrat" pitchFamily="2" charset="77"/>
                      </a:endParaRPr>
                    </a:p>
                    <a:p>
                      <a:pPr marL="0" lvl="0" indent="0" algn="ctr">
                        <a:lnSpc>
                          <a:spcPct val="107000"/>
                        </a:lnSpc>
                        <a:spcAft>
                          <a:spcPts val="0"/>
                        </a:spcAft>
                        <a:buFontTx/>
                        <a:buNone/>
                      </a:pPr>
                      <a:r>
                        <a:rPr lang="es-ES" sz="1400" dirty="0">
                          <a:solidFill>
                            <a:schemeClr val="bg1"/>
                          </a:solidFill>
                          <a:effectLst/>
                          <a:latin typeface="Montserrat" pitchFamily="2" charset="77"/>
                        </a:rPr>
                        <a:t>Educación</a:t>
                      </a:r>
                      <a:endParaRPr lang="es-EC" sz="1400" dirty="0">
                        <a:solidFill>
                          <a:schemeClr val="bg1"/>
                        </a:solidFill>
                        <a:effectLst/>
                        <a:latin typeface="Montserrat" pitchFamily="2" charset="77"/>
                      </a:endParaRPr>
                    </a:p>
                    <a:p>
                      <a:pPr marL="0" lvl="0" indent="0" algn="ctr">
                        <a:lnSpc>
                          <a:spcPct val="107000"/>
                        </a:lnSpc>
                        <a:spcAft>
                          <a:spcPts val="0"/>
                        </a:spcAft>
                        <a:buFontTx/>
                        <a:buNone/>
                      </a:pPr>
                      <a:r>
                        <a:rPr lang="es-ES" sz="1400" dirty="0">
                          <a:solidFill>
                            <a:schemeClr val="bg1"/>
                          </a:solidFill>
                          <a:effectLst/>
                          <a:latin typeface="Montserrat" pitchFamily="2" charset="77"/>
                        </a:rPr>
                        <a:t>Seguridad ciudadana</a:t>
                      </a:r>
                      <a:endParaRPr lang="es-EC" sz="1400" dirty="0">
                        <a:solidFill>
                          <a:schemeClr val="bg1"/>
                        </a:solidFill>
                        <a:effectLst/>
                        <a:latin typeface="Montserrat" pitchFamily="2" charset="77"/>
                      </a:endParaRPr>
                    </a:p>
                    <a:p>
                      <a:pPr marL="0" lvl="0" indent="0" algn="ctr">
                        <a:lnSpc>
                          <a:spcPct val="107000"/>
                        </a:lnSpc>
                        <a:spcAft>
                          <a:spcPts val="0"/>
                        </a:spcAft>
                        <a:buFontTx/>
                        <a:buNone/>
                      </a:pPr>
                      <a:r>
                        <a:rPr lang="es-ES" sz="1400" dirty="0">
                          <a:solidFill>
                            <a:schemeClr val="bg1"/>
                          </a:solidFill>
                          <a:effectLst/>
                          <a:latin typeface="Montserrat" pitchFamily="2" charset="77"/>
                        </a:rPr>
                        <a:t>Gestión de riesgos</a:t>
                      </a:r>
                      <a:endParaRPr lang="es-EC" sz="1400" dirty="0">
                        <a:solidFill>
                          <a:schemeClr val="bg1"/>
                        </a:solidFill>
                        <a:effectLst/>
                        <a:latin typeface="Montserrat" pitchFamily="2" charset="77"/>
                        <a:ea typeface="Calibri" panose="020F0502020204030204" pitchFamily="34" charset="0"/>
                        <a:cs typeface="Times New Roman" panose="02020603050405020304" pitchFamily="18" charset="0"/>
                      </a:endParaRPr>
                    </a:p>
                  </a:txBody>
                  <a:tcPr marL="57284" marR="57284" marT="0" marB="0" anchor="ctr">
                    <a:solidFill>
                      <a:srgbClr val="0076BF"/>
                    </a:solidFill>
                  </a:tcPr>
                </a:tc>
                <a:tc>
                  <a:txBody>
                    <a:bodyPr/>
                    <a:lstStyle/>
                    <a:p>
                      <a:pPr algn="l">
                        <a:lnSpc>
                          <a:spcPct val="115000"/>
                        </a:lnSpc>
                        <a:spcAft>
                          <a:spcPts val="0"/>
                        </a:spcAft>
                      </a:pPr>
                      <a:r>
                        <a:rPr lang="es-ES" sz="1200" dirty="0">
                          <a:solidFill>
                            <a:schemeClr val="bg1"/>
                          </a:solidFill>
                          <a:effectLst/>
                        </a:rPr>
                        <a:t> </a:t>
                      </a:r>
                      <a:endParaRPr lang="es-EC" sz="1200" dirty="0">
                        <a:solidFill>
                          <a:schemeClr val="bg1"/>
                        </a:solidFill>
                        <a:effectLst/>
                      </a:endParaRPr>
                    </a:p>
                    <a:p>
                      <a:pPr marL="171450" lvl="0" indent="-171450" algn="l">
                        <a:lnSpc>
                          <a:spcPct val="115000"/>
                        </a:lnSpc>
                        <a:spcAft>
                          <a:spcPts val="0"/>
                        </a:spcAft>
                        <a:buFont typeface="Arial" panose="020B0604020202020204" pitchFamily="34" charset="0"/>
                        <a:buChar char="•"/>
                      </a:pPr>
                      <a:r>
                        <a:rPr lang="es-ES" sz="1200" b="0" i="1" dirty="0">
                          <a:solidFill>
                            <a:schemeClr val="bg1"/>
                          </a:solidFill>
                          <a:effectLst/>
                          <a:latin typeface="Montserrat Medium" pitchFamily="2" charset="77"/>
                        </a:rPr>
                        <a:t>Secretaría General de Seguridad Ciudadana y Gestión de Riesgos (Ex Secretaría General de Seguridad y Gobernabilidad), Cuerpo de Agentes de Control Metropolitano, Cuerpo de Bomberos de Quito, Empresa Pública Metropolitana de Seguridad. </a:t>
                      </a:r>
                      <a:endParaRPr lang="es-EC" sz="1200" b="0" i="1" dirty="0">
                        <a:solidFill>
                          <a:schemeClr val="bg1"/>
                        </a:solidFill>
                        <a:effectLst/>
                        <a:latin typeface="Montserrat Medium" pitchFamily="2" charset="77"/>
                        <a:ea typeface="Calibri" panose="020F0502020204030204" pitchFamily="34" charset="0"/>
                        <a:cs typeface="Times New Roman" panose="02020603050405020304" pitchFamily="18" charset="0"/>
                      </a:endParaRPr>
                    </a:p>
                    <a:p>
                      <a:pPr marL="171450" lvl="0" indent="-171450" algn="l">
                        <a:lnSpc>
                          <a:spcPct val="115000"/>
                        </a:lnSpc>
                        <a:spcAft>
                          <a:spcPts val="0"/>
                        </a:spcAft>
                        <a:buFont typeface="Arial" panose="020B0604020202020204" pitchFamily="34" charset="0"/>
                        <a:buChar char="•"/>
                      </a:pPr>
                      <a:r>
                        <a:rPr lang="es-ES" sz="1200" b="0" i="1" dirty="0">
                          <a:solidFill>
                            <a:schemeClr val="bg1"/>
                          </a:solidFill>
                          <a:effectLst/>
                          <a:latin typeface="Montserrat Medium" pitchFamily="2" charset="77"/>
                        </a:rPr>
                        <a:t>Secretaría de Cultura, Fundación Museos de la Ciudad, Fundación Teatro Nacional Sucre.</a:t>
                      </a:r>
                      <a:endParaRPr lang="es-EC" sz="1200" b="0" i="1" dirty="0">
                        <a:solidFill>
                          <a:schemeClr val="bg1"/>
                        </a:solidFill>
                        <a:effectLst/>
                        <a:latin typeface="Montserrat Medium" pitchFamily="2" charset="77"/>
                      </a:endParaRPr>
                    </a:p>
                    <a:p>
                      <a:pPr marL="171450" lvl="0" indent="-171450" algn="l">
                        <a:lnSpc>
                          <a:spcPct val="115000"/>
                        </a:lnSpc>
                        <a:spcAft>
                          <a:spcPts val="0"/>
                        </a:spcAft>
                        <a:buFont typeface="Arial" panose="020B0604020202020204" pitchFamily="34" charset="0"/>
                        <a:buChar char="•"/>
                      </a:pPr>
                      <a:r>
                        <a:rPr lang="es-ES" sz="1200" b="0" i="1" dirty="0">
                          <a:solidFill>
                            <a:schemeClr val="bg1"/>
                          </a:solidFill>
                          <a:effectLst/>
                          <a:latin typeface="Montserrat Medium" pitchFamily="2" charset="77"/>
                        </a:rPr>
                        <a:t>Secretaría de Educación, Recreación y Deporte. </a:t>
                      </a:r>
                      <a:br>
                        <a:rPr lang="es-ES" sz="1200" b="0" i="1" dirty="0">
                          <a:solidFill>
                            <a:schemeClr val="bg1"/>
                          </a:solidFill>
                          <a:effectLst/>
                          <a:latin typeface="Montserrat Medium" pitchFamily="2" charset="77"/>
                        </a:rPr>
                      </a:br>
                      <a:r>
                        <a:rPr lang="es-ES" sz="1200" b="0" i="1" dirty="0">
                          <a:solidFill>
                            <a:schemeClr val="bg1"/>
                          </a:solidFill>
                          <a:effectLst/>
                          <a:latin typeface="Montserrat Medium" pitchFamily="2" charset="77"/>
                        </a:rPr>
                        <a:t>Unidades Educativas: Bicentenario; Espejo; Julio E. Moreno; Oswaldo Lombeyda; Quitumbe; San Francisco Quito; y Sucre. </a:t>
                      </a:r>
                      <a:r>
                        <a:rPr lang="es-EC" sz="1200" b="0" i="1" dirty="0">
                          <a:solidFill>
                            <a:schemeClr val="bg1"/>
                          </a:solidFill>
                          <a:effectLst/>
                          <a:latin typeface="Montserrat Medium" pitchFamily="2" charset="77"/>
                        </a:rPr>
                        <a:t>Colegios: Benalcázar y Fernández Madrid.</a:t>
                      </a:r>
                    </a:p>
                    <a:p>
                      <a:pPr marL="171450" lvl="0" indent="-171450" algn="l">
                        <a:lnSpc>
                          <a:spcPct val="115000"/>
                        </a:lnSpc>
                        <a:spcAft>
                          <a:spcPts val="0"/>
                        </a:spcAft>
                        <a:buFont typeface="Arial" panose="020B0604020202020204" pitchFamily="34" charset="0"/>
                        <a:buChar char="•"/>
                      </a:pPr>
                      <a:r>
                        <a:rPr lang="es-ES" sz="1200" b="0" i="1" dirty="0">
                          <a:solidFill>
                            <a:schemeClr val="bg1"/>
                          </a:solidFill>
                          <a:effectLst/>
                          <a:latin typeface="Montserrat Medium" pitchFamily="2" charset="77"/>
                        </a:rPr>
                        <a:t>Secretaría de Salud, Unidades Metropolitanas de Salud Norte, Sur, Centro, Unidad de Bienestar Animal.</a:t>
                      </a:r>
                      <a:endParaRPr lang="es-EC" sz="1200" b="0" i="1" dirty="0">
                        <a:solidFill>
                          <a:schemeClr val="bg1"/>
                        </a:solidFill>
                        <a:effectLst/>
                        <a:latin typeface="Montserrat Medium" pitchFamily="2" charset="77"/>
                      </a:endParaRPr>
                    </a:p>
                    <a:p>
                      <a:pPr marL="171450" lvl="0" indent="-171450" algn="l">
                        <a:lnSpc>
                          <a:spcPct val="115000"/>
                        </a:lnSpc>
                        <a:spcAft>
                          <a:spcPts val="0"/>
                        </a:spcAft>
                        <a:buFont typeface="Arial" panose="020B0604020202020204" pitchFamily="34" charset="0"/>
                        <a:buChar char="•"/>
                      </a:pPr>
                      <a:r>
                        <a:rPr lang="es-ES" sz="1200" b="0" i="1" dirty="0">
                          <a:solidFill>
                            <a:schemeClr val="bg1"/>
                          </a:solidFill>
                          <a:effectLst/>
                          <a:latin typeface="Montserrat Medium" pitchFamily="2" charset="77"/>
                        </a:rPr>
                        <a:t>Secretaria de Inclusión Social, Consejo de Protección de Derechos del DMQ, Unidad Patronato Municipal San José.</a:t>
                      </a:r>
                      <a:endParaRPr lang="es-EC" sz="1200" b="0" i="1" dirty="0">
                        <a:solidFill>
                          <a:schemeClr val="bg1"/>
                        </a:solidFill>
                        <a:effectLst/>
                        <a:latin typeface="Montserrat Medium" pitchFamily="2" charset="77"/>
                      </a:endParaRPr>
                    </a:p>
                  </a:txBody>
                  <a:tcPr marL="57284" marR="57284" marT="0" marB="0" anchor="ctr">
                    <a:solidFill>
                      <a:srgbClr val="0076BF"/>
                    </a:solidFill>
                  </a:tcPr>
                </a:tc>
                <a:extLst>
                  <a:ext uri="{0D108BD9-81ED-4DB2-BD59-A6C34878D82A}">
                    <a16:rowId xmlns:a16="http://schemas.microsoft.com/office/drawing/2014/main" val="3578807850"/>
                  </a:ext>
                </a:extLst>
              </a:tr>
            </a:tbl>
          </a:graphicData>
        </a:graphic>
      </p:graphicFrame>
    </p:spTree>
    <p:extLst>
      <p:ext uri="{BB962C8B-B14F-4D97-AF65-F5344CB8AC3E}">
        <p14:creationId xmlns:p14="http://schemas.microsoft.com/office/powerpoint/2010/main" val="1733977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4"/>
        <p:cNvGrpSpPr/>
        <p:nvPr/>
      </p:nvGrpSpPr>
      <p:grpSpPr>
        <a:xfrm>
          <a:off x="0" y="0"/>
          <a:ext cx="0" cy="0"/>
          <a:chOff x="0" y="0"/>
          <a:chExt cx="0" cy="0"/>
        </a:xfrm>
      </p:grpSpPr>
      <p:pic>
        <p:nvPicPr>
          <p:cNvPr id="95" name="Google Shape;95;g1f4c34ed6cf_1_26"/>
          <p:cNvPicPr preferRelativeResize="0"/>
          <p:nvPr/>
        </p:nvPicPr>
        <p:blipFill rotWithShape="1">
          <a:blip r:embed="rId4">
            <a:alphaModFix/>
          </a:blip>
          <a:srcRect/>
          <a:stretch/>
        </p:blipFill>
        <p:spPr>
          <a:xfrm>
            <a:off x="0" y="-23800"/>
            <a:ext cx="12192000" cy="6881801"/>
          </a:xfrm>
          <a:prstGeom prst="rect">
            <a:avLst/>
          </a:prstGeom>
          <a:noFill/>
          <a:ln>
            <a:noFill/>
          </a:ln>
        </p:spPr>
      </p:pic>
      <p:pic>
        <p:nvPicPr>
          <p:cNvPr id="96" name="Google Shape;96;g1f4c34ed6cf_1_26"/>
          <p:cNvPicPr preferRelativeResize="0"/>
          <p:nvPr/>
        </p:nvPicPr>
        <p:blipFill rotWithShape="1">
          <a:blip r:embed="rId5">
            <a:alphaModFix/>
          </a:blip>
          <a:srcRect/>
          <a:stretch/>
        </p:blipFill>
        <p:spPr>
          <a:xfrm>
            <a:off x="4070005" y="2723084"/>
            <a:ext cx="3965525" cy="869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g1f4c34ed6cf_1_59"/>
          <p:cNvPicPr preferRelativeResize="0"/>
          <p:nvPr/>
        </p:nvPicPr>
        <p:blipFill>
          <a:blip r:embed="rId3">
            <a:alphaModFix amt="40000"/>
          </a:blip>
          <a:stretch>
            <a:fillRect/>
          </a:stretch>
        </p:blipFill>
        <p:spPr>
          <a:xfrm rot="16200000">
            <a:off x="2663587" y="-2658712"/>
            <a:ext cx="6864826" cy="12192000"/>
          </a:xfrm>
          <a:prstGeom prst="rect">
            <a:avLst/>
          </a:prstGeom>
          <a:noFill/>
          <a:ln>
            <a:noFill/>
          </a:ln>
        </p:spPr>
      </p:pic>
      <p:pic>
        <p:nvPicPr>
          <p:cNvPr id="87" name="Google Shape;87;g1f4c34ed6cf_1_59"/>
          <p:cNvPicPr preferRelativeResize="0"/>
          <p:nvPr/>
        </p:nvPicPr>
        <p:blipFill rotWithShape="1">
          <a:blip r:embed="rId4" cstate="print">
            <a:alphaModFix/>
            <a:extLst>
              <a:ext uri="{28A0092B-C50C-407E-A947-70E740481C1C}">
                <a14:useLocalDpi xmlns:a14="http://schemas.microsoft.com/office/drawing/2010/main"/>
              </a:ext>
            </a:extLst>
          </a:blip>
          <a:srcRect t="24054" b="24048"/>
          <a:stretch/>
        </p:blipFill>
        <p:spPr>
          <a:xfrm>
            <a:off x="9008074" y="-220970"/>
            <a:ext cx="2727319" cy="1415384"/>
          </a:xfrm>
          <a:prstGeom prst="rect">
            <a:avLst/>
          </a:prstGeom>
          <a:noFill/>
          <a:ln>
            <a:noFill/>
          </a:ln>
        </p:spPr>
      </p:pic>
      <p:pic>
        <p:nvPicPr>
          <p:cNvPr id="90" name="Google Shape;90;g1f4c34ed6cf_1_5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521028" y="6240702"/>
            <a:ext cx="2727319" cy="538027"/>
          </a:xfrm>
          <a:prstGeom prst="rect">
            <a:avLst/>
          </a:prstGeom>
          <a:noFill/>
          <a:ln>
            <a:noFill/>
          </a:ln>
        </p:spPr>
      </p:pic>
      <p:pic>
        <p:nvPicPr>
          <p:cNvPr id="83" name="Google Shape;83;g1f4c34ed6cf_1_59"/>
          <p:cNvPicPr preferRelativeResize="0"/>
          <p:nvPr/>
        </p:nvPicPr>
        <p:blipFill rotWithShape="1">
          <a:blip r:embed="rId6">
            <a:alphaModFix/>
          </a:blip>
          <a:srcRect/>
          <a:stretch/>
        </p:blipFill>
        <p:spPr>
          <a:xfrm>
            <a:off x="-101600" y="316698"/>
            <a:ext cx="3302000" cy="699267"/>
          </a:xfrm>
          <a:prstGeom prst="rect">
            <a:avLst/>
          </a:prstGeom>
          <a:noFill/>
          <a:ln>
            <a:noFill/>
          </a:ln>
        </p:spPr>
      </p:pic>
      <p:pic>
        <p:nvPicPr>
          <p:cNvPr id="84" name="Google Shape;84;g1f4c34ed6cf_1_59"/>
          <p:cNvPicPr preferRelativeResize="0"/>
          <p:nvPr/>
        </p:nvPicPr>
        <p:blipFill rotWithShape="1">
          <a:blip r:embed="rId7">
            <a:alphaModFix/>
          </a:blip>
          <a:srcRect/>
          <a:stretch/>
        </p:blipFill>
        <p:spPr>
          <a:xfrm>
            <a:off x="-92174" y="224698"/>
            <a:ext cx="3477925" cy="699267"/>
          </a:xfrm>
          <a:prstGeom prst="rect">
            <a:avLst/>
          </a:prstGeom>
          <a:noFill/>
          <a:ln>
            <a:noFill/>
          </a:ln>
        </p:spPr>
      </p:pic>
      <p:sp>
        <p:nvSpPr>
          <p:cNvPr id="85" name="Google Shape;85;g1f4c34ed6cf_1_59"/>
          <p:cNvSpPr txBox="1"/>
          <p:nvPr/>
        </p:nvSpPr>
        <p:spPr>
          <a:xfrm>
            <a:off x="84083" y="283907"/>
            <a:ext cx="3239886" cy="1308020"/>
          </a:xfrm>
          <a:prstGeom prst="rect">
            <a:avLst/>
          </a:prstGeom>
          <a:noFill/>
          <a:ln>
            <a:noFill/>
          </a:ln>
        </p:spPr>
        <p:txBody>
          <a:bodyPr spcFirstLastPara="1" wrap="square" lIns="91425" tIns="91425" rIns="91425" bIns="91425" anchor="t" anchorCtr="0">
            <a:spAutoFit/>
          </a:bodyPr>
          <a:lstStyle/>
          <a:p>
            <a:pPr defTabSz="829544">
              <a:buClrTx/>
              <a:defRPr/>
            </a:pPr>
            <a:r>
              <a:rPr lang="es-EC" sz="2800" b="1" kern="1200" dirty="0">
                <a:solidFill>
                  <a:schemeClr val="bg1"/>
                </a:solidFill>
                <a:latin typeface="Montserrat ExtraBold" pitchFamily="2" charset="77"/>
                <a:ea typeface="HGSMinchoE" panose="02020900000000000000" pitchFamily="18" charset="-128"/>
                <a:cs typeface="+mn-cs"/>
              </a:rPr>
              <a:t>Antecedentes</a:t>
            </a:r>
          </a:p>
          <a:p>
            <a:pPr marL="0" marR="0" lvl="0" indent="0" algn="l" defTabSz="829544" rtl="0" eaLnBrk="1" fontAlgn="auto" latinLnBrk="0" hangingPunct="1">
              <a:lnSpc>
                <a:spcPct val="100000"/>
              </a:lnSpc>
              <a:spcBef>
                <a:spcPts val="0"/>
              </a:spcBef>
              <a:spcAft>
                <a:spcPts val="0"/>
              </a:spcAft>
              <a:buClrTx/>
              <a:buSzTx/>
              <a:buFontTx/>
              <a:buNone/>
              <a:tabLst/>
              <a:defRPr/>
            </a:pPr>
            <a:endParaRPr kumimoji="0" lang="es-EC" sz="2600" b="1" i="0" u="none" strike="noStrike" kern="1200" cap="none" spc="0" normalizeH="0" baseline="0" noProof="0" dirty="0">
              <a:ln>
                <a:noFill/>
              </a:ln>
              <a:solidFill>
                <a:schemeClr val="bg1"/>
              </a:solidFill>
              <a:effectLst/>
              <a:uLnTx/>
              <a:uFillTx/>
              <a:latin typeface="Montserrat ExtraBold" pitchFamily="2" charset="77"/>
              <a:ea typeface="HGSMinchoE" panose="02020900000000000000" pitchFamily="18" charset="-128"/>
              <a:cs typeface="+mn-cs"/>
            </a:endParaRPr>
          </a:p>
          <a:p>
            <a:pPr>
              <a:buSzPts val="2300"/>
            </a:pPr>
            <a:endParaRPr sz="1900" b="0" i="0" u="none" strike="noStrike" cap="none" dirty="0">
              <a:solidFill>
                <a:schemeClr val="lt1"/>
              </a:solidFill>
              <a:latin typeface="Arial"/>
              <a:ea typeface="Arial"/>
              <a:cs typeface="Arial"/>
              <a:sym typeface="Arial"/>
            </a:endParaRPr>
          </a:p>
        </p:txBody>
      </p:sp>
      <p:sp>
        <p:nvSpPr>
          <p:cNvPr id="544" name="Google Shape;1280;p34">
            <a:extLst>
              <a:ext uri="{FF2B5EF4-FFF2-40B4-BE49-F238E27FC236}">
                <a16:creationId xmlns:a16="http://schemas.microsoft.com/office/drawing/2014/main" id="{342B8E0F-623B-5968-3CD2-6F6A19F2E29F}"/>
              </a:ext>
            </a:extLst>
          </p:cNvPr>
          <p:cNvSpPr txBox="1"/>
          <p:nvPr/>
        </p:nvSpPr>
        <p:spPr>
          <a:xfrm>
            <a:off x="4646621" y="2770450"/>
            <a:ext cx="2038866" cy="223945"/>
          </a:xfrm>
          <a:prstGeom prst="rect">
            <a:avLst/>
          </a:prstGeom>
          <a:noFill/>
          <a:ln>
            <a:noFill/>
          </a:ln>
        </p:spPr>
        <p:txBody>
          <a:bodyPr spcFirstLastPara="1" wrap="square" lIns="91425" tIns="91425" rIns="91425" bIns="91425" anchor="ctr" anchorCtr="0">
            <a:noAutofit/>
          </a:bodyPr>
          <a:lstStyle/>
          <a:p>
            <a:pPr marL="0" lvl="0" indent="0" algn="ctr">
              <a:buFont typeface="Arial"/>
              <a:buNone/>
            </a:pPr>
            <a:r>
              <a:rPr lang="en" b="1" dirty="0">
                <a:solidFill>
                  <a:srgbClr val="0076BF"/>
                </a:solidFill>
                <a:latin typeface="Montserrat" pitchFamily="2" charset="77"/>
                <a:sym typeface="Fira Sans Extra Condensed Medium"/>
              </a:rPr>
              <a:t>24-01-2024</a:t>
            </a:r>
            <a:endParaRPr b="1" dirty="0">
              <a:solidFill>
                <a:srgbClr val="0076BF"/>
              </a:solidFill>
              <a:latin typeface="Montserrat" pitchFamily="2" charset="77"/>
              <a:sym typeface="Fira Sans Extra Condensed Medium"/>
            </a:endParaRPr>
          </a:p>
        </p:txBody>
      </p:sp>
      <p:sp>
        <p:nvSpPr>
          <p:cNvPr id="545" name="Google Shape;1281;p34">
            <a:extLst>
              <a:ext uri="{FF2B5EF4-FFF2-40B4-BE49-F238E27FC236}">
                <a16:creationId xmlns:a16="http://schemas.microsoft.com/office/drawing/2014/main" id="{1B02F44D-2095-390B-8787-89ACC96B7D5F}"/>
              </a:ext>
            </a:extLst>
          </p:cNvPr>
          <p:cNvSpPr txBox="1"/>
          <p:nvPr/>
        </p:nvSpPr>
        <p:spPr>
          <a:xfrm>
            <a:off x="4719944" y="2935594"/>
            <a:ext cx="2000537" cy="123089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err="1">
                <a:solidFill>
                  <a:srgbClr val="002060"/>
                </a:solidFill>
                <a:latin typeface="Montserrat" pitchFamily="2" charset="77"/>
                <a:ea typeface="Fira Sans Extra Condensed"/>
                <a:cs typeface="Fira Sans Extra Condensed"/>
                <a:sym typeface="Fira Sans Extra Condensed"/>
              </a:rPr>
              <a:t>Conformación</a:t>
            </a:r>
            <a:r>
              <a:rPr lang="en" dirty="0">
                <a:solidFill>
                  <a:srgbClr val="002060"/>
                </a:solidFill>
                <a:latin typeface="Montserrat" pitchFamily="2" charset="77"/>
                <a:ea typeface="Fira Sans Extra Condensed"/>
                <a:cs typeface="Fira Sans Extra Condensed"/>
                <a:sym typeface="Fira Sans Extra Condensed"/>
              </a:rPr>
              <a:t> </a:t>
            </a:r>
            <a:r>
              <a:rPr lang="en" dirty="0" err="1">
                <a:solidFill>
                  <a:srgbClr val="002060"/>
                </a:solidFill>
                <a:latin typeface="Montserrat" pitchFamily="2" charset="77"/>
                <a:ea typeface="Fira Sans Extra Condensed"/>
                <a:cs typeface="Fira Sans Extra Condensed"/>
                <a:sym typeface="Fira Sans Extra Condensed"/>
              </a:rPr>
              <a:t>equipo</a:t>
            </a:r>
            <a:r>
              <a:rPr lang="en" dirty="0">
                <a:solidFill>
                  <a:srgbClr val="002060"/>
                </a:solidFill>
                <a:latin typeface="Montserrat" pitchFamily="2" charset="77"/>
                <a:ea typeface="Fira Sans Extra Condensed"/>
                <a:cs typeface="Fira Sans Extra Condensed"/>
                <a:sym typeface="Fira Sans Extra Condensed"/>
              </a:rPr>
              <a:t> </a:t>
            </a:r>
            <a:r>
              <a:rPr lang="en" dirty="0" err="1">
                <a:solidFill>
                  <a:srgbClr val="002060"/>
                </a:solidFill>
                <a:latin typeface="Montserrat" pitchFamily="2" charset="77"/>
                <a:ea typeface="Fira Sans Extra Condensed"/>
                <a:cs typeface="Fira Sans Extra Condensed"/>
                <a:sym typeface="Fira Sans Extra Condensed"/>
              </a:rPr>
              <a:t>respons</a:t>
            </a:r>
            <a:r>
              <a:rPr lang="es-EC" dirty="0">
                <a:solidFill>
                  <a:srgbClr val="002060"/>
                </a:solidFill>
                <a:latin typeface="Montserrat" pitchFamily="2" charset="77"/>
                <a:ea typeface="Fira Sans Extra Condensed"/>
                <a:cs typeface="Fira Sans Extra Condensed"/>
                <a:sym typeface="Fira Sans Extra Condensed"/>
              </a:rPr>
              <a:t>a</a:t>
            </a:r>
            <a:r>
              <a:rPr lang="en" dirty="0">
                <a:solidFill>
                  <a:srgbClr val="002060"/>
                </a:solidFill>
                <a:latin typeface="Montserrat" pitchFamily="2" charset="77"/>
                <a:ea typeface="Fira Sans Extra Condensed"/>
                <a:cs typeface="Fira Sans Extra Condensed"/>
                <a:sym typeface="Fira Sans Extra Condensed"/>
              </a:rPr>
              <a:t>ble: hoja de ruta, capacitaciones</a:t>
            </a:r>
            <a:endParaRPr dirty="0">
              <a:solidFill>
                <a:srgbClr val="002060"/>
              </a:solidFill>
              <a:latin typeface="Montserrat" pitchFamily="2" charset="77"/>
              <a:ea typeface="Fira Sans Extra Condensed"/>
              <a:cs typeface="Fira Sans Extra Condensed"/>
              <a:sym typeface="Fira Sans Extra Condensed"/>
            </a:endParaRPr>
          </a:p>
        </p:txBody>
      </p:sp>
      <p:sp>
        <p:nvSpPr>
          <p:cNvPr id="546" name="Google Shape;1282;p34">
            <a:extLst>
              <a:ext uri="{FF2B5EF4-FFF2-40B4-BE49-F238E27FC236}">
                <a16:creationId xmlns:a16="http://schemas.microsoft.com/office/drawing/2014/main" id="{F7EB5CDE-5430-2D28-8082-E2492C5D9C88}"/>
              </a:ext>
            </a:extLst>
          </p:cNvPr>
          <p:cNvSpPr txBox="1"/>
          <p:nvPr/>
        </p:nvSpPr>
        <p:spPr>
          <a:xfrm>
            <a:off x="-92174" y="2536970"/>
            <a:ext cx="2689664" cy="68390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0076BF"/>
                </a:solidFill>
                <a:latin typeface="Montserrat" pitchFamily="2" charset="77"/>
                <a:sym typeface="Fira Sans Extra Condensed Medium"/>
              </a:rPr>
              <a:t>13-12-2023</a:t>
            </a:r>
            <a:endParaRPr b="1" dirty="0">
              <a:solidFill>
                <a:srgbClr val="0076BF"/>
              </a:solidFill>
              <a:latin typeface="Montserrat" pitchFamily="2" charset="77"/>
              <a:sym typeface="Fira Sans Extra Condensed Medium"/>
            </a:endParaRPr>
          </a:p>
        </p:txBody>
      </p:sp>
      <p:sp>
        <p:nvSpPr>
          <p:cNvPr id="547" name="Google Shape;1283;p34">
            <a:extLst>
              <a:ext uri="{FF2B5EF4-FFF2-40B4-BE49-F238E27FC236}">
                <a16:creationId xmlns:a16="http://schemas.microsoft.com/office/drawing/2014/main" id="{959C9533-BF17-A24C-CE03-BF207917C2BF}"/>
              </a:ext>
            </a:extLst>
          </p:cNvPr>
          <p:cNvSpPr txBox="1"/>
          <p:nvPr/>
        </p:nvSpPr>
        <p:spPr>
          <a:xfrm>
            <a:off x="270151" y="2947977"/>
            <a:ext cx="2043623" cy="57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err="1">
                <a:solidFill>
                  <a:srgbClr val="002060"/>
                </a:solidFill>
                <a:latin typeface="Montserrat" pitchFamily="2" charset="77"/>
                <a:ea typeface="Fira Sans Extra Condensed"/>
                <a:cs typeface="Fira Sans Extra Condensed"/>
                <a:sym typeface="Fira Sans Extra Condensed"/>
              </a:rPr>
              <a:t>Designación</a:t>
            </a:r>
            <a:r>
              <a:rPr lang="en" dirty="0">
                <a:solidFill>
                  <a:srgbClr val="002060"/>
                </a:solidFill>
                <a:latin typeface="Montserrat" pitchFamily="2" charset="77"/>
                <a:ea typeface="Fira Sans Extra Condensed"/>
                <a:cs typeface="Fira Sans Extra Condensed"/>
                <a:sym typeface="Fira Sans Extra Condensed"/>
              </a:rPr>
              <a:t> </a:t>
            </a:r>
            <a:r>
              <a:rPr lang="en" dirty="0" err="1">
                <a:solidFill>
                  <a:srgbClr val="002060"/>
                </a:solidFill>
                <a:latin typeface="Montserrat" pitchFamily="2" charset="77"/>
                <a:ea typeface="Fira Sans Extra Condensed"/>
                <a:cs typeface="Fira Sans Extra Condensed"/>
                <a:sym typeface="Fira Sans Extra Condensed"/>
              </a:rPr>
              <a:t>equipo</a:t>
            </a:r>
            <a:r>
              <a:rPr lang="en" dirty="0">
                <a:solidFill>
                  <a:srgbClr val="002060"/>
                </a:solidFill>
                <a:latin typeface="Montserrat" pitchFamily="2" charset="77"/>
                <a:ea typeface="Fira Sans Extra Condensed"/>
                <a:cs typeface="Fira Sans Extra Condensed"/>
                <a:sym typeface="Fira Sans Extra Condensed"/>
              </a:rPr>
              <a:t> </a:t>
            </a:r>
            <a:r>
              <a:rPr lang="en" dirty="0" err="1">
                <a:solidFill>
                  <a:srgbClr val="002060"/>
                </a:solidFill>
                <a:latin typeface="Montserrat" pitchFamily="2" charset="77"/>
                <a:ea typeface="Fira Sans Extra Condensed"/>
                <a:cs typeface="Fira Sans Extra Condensed"/>
                <a:sym typeface="Fira Sans Extra Condensed"/>
              </a:rPr>
              <a:t>responsable</a:t>
            </a:r>
            <a:r>
              <a:rPr lang="en" dirty="0">
                <a:solidFill>
                  <a:srgbClr val="002060"/>
                </a:solidFill>
                <a:latin typeface="Montserrat" pitchFamily="2" charset="77"/>
                <a:ea typeface="Fira Sans Extra Condensed"/>
                <a:cs typeface="Fira Sans Extra Condensed"/>
                <a:sym typeface="Fira Sans Extra Condensed"/>
              </a:rPr>
              <a:t>: SGCTGYP, SGP, SECOM, Quito Honesto</a:t>
            </a:r>
            <a:endParaRPr dirty="0">
              <a:solidFill>
                <a:srgbClr val="002060"/>
              </a:solidFill>
              <a:latin typeface="Montserrat" pitchFamily="2" charset="77"/>
              <a:ea typeface="Fira Sans Extra Condensed"/>
              <a:cs typeface="Fira Sans Extra Condensed"/>
              <a:sym typeface="Fira Sans Extra Condensed"/>
            </a:endParaRPr>
          </a:p>
        </p:txBody>
      </p:sp>
      <p:sp>
        <p:nvSpPr>
          <p:cNvPr id="3" name="TextBox 2">
            <a:extLst>
              <a:ext uri="{FF2B5EF4-FFF2-40B4-BE49-F238E27FC236}">
                <a16:creationId xmlns:a16="http://schemas.microsoft.com/office/drawing/2014/main" id="{BC88A0F7-2AA6-BC7A-EC60-4453B4453BD1}"/>
              </a:ext>
            </a:extLst>
          </p:cNvPr>
          <p:cNvSpPr txBox="1"/>
          <p:nvPr/>
        </p:nvSpPr>
        <p:spPr>
          <a:xfrm>
            <a:off x="2434850" y="5165686"/>
            <a:ext cx="2285094" cy="954107"/>
          </a:xfrm>
          <a:prstGeom prst="rect">
            <a:avLst/>
          </a:prstGeom>
          <a:noFill/>
        </p:spPr>
        <p:txBody>
          <a:bodyPr wrap="square">
            <a:spAutoFit/>
          </a:bodyPr>
          <a:lstStyle/>
          <a:p>
            <a:pPr marL="0" lvl="0" indent="0" algn="ctr" rtl="0">
              <a:spcBef>
                <a:spcPts val="0"/>
              </a:spcBef>
              <a:spcAft>
                <a:spcPts val="0"/>
              </a:spcAft>
              <a:buNone/>
            </a:pPr>
            <a:r>
              <a:rPr lang="en-US" dirty="0" err="1">
                <a:solidFill>
                  <a:srgbClr val="002060"/>
                </a:solidFill>
                <a:latin typeface="Montserrat" pitchFamily="2" charset="77"/>
                <a:ea typeface="Fira Sans Extra Condensed"/>
                <a:cs typeface="Fira Sans Extra Condensed"/>
                <a:sym typeface="Fira Sans Extra Condensed"/>
              </a:rPr>
              <a:t>Envío</a:t>
            </a:r>
            <a:r>
              <a:rPr lang="en-US" dirty="0">
                <a:solidFill>
                  <a:srgbClr val="002060"/>
                </a:solidFill>
                <a:latin typeface="Montserrat" pitchFamily="2" charset="77"/>
                <a:ea typeface="Fira Sans Extra Condensed"/>
                <a:cs typeface="Fira Sans Extra Condensed"/>
                <a:sym typeface="Fira Sans Extra Condensed"/>
              </a:rPr>
              <a:t> de </a:t>
            </a:r>
            <a:r>
              <a:rPr lang="en-US" dirty="0" err="1">
                <a:solidFill>
                  <a:srgbClr val="002060"/>
                </a:solidFill>
                <a:latin typeface="Montserrat" pitchFamily="2" charset="77"/>
                <a:ea typeface="Fira Sans Extra Condensed"/>
                <a:cs typeface="Fira Sans Extra Condensed"/>
                <a:sym typeface="Fira Sans Extra Condensed"/>
              </a:rPr>
              <a:t>documentación</a:t>
            </a:r>
            <a:r>
              <a:rPr lang="en-US" dirty="0">
                <a:solidFill>
                  <a:srgbClr val="002060"/>
                </a:solidFill>
                <a:latin typeface="Montserrat" pitchFamily="2" charset="77"/>
                <a:ea typeface="Fira Sans Extra Condensed"/>
                <a:cs typeface="Fira Sans Extra Condensed"/>
                <a:sym typeface="Fira Sans Extra Condensed"/>
              </a:rPr>
              <a:t> y </a:t>
            </a:r>
            <a:r>
              <a:rPr lang="en-US" dirty="0" err="1">
                <a:solidFill>
                  <a:srgbClr val="002060"/>
                </a:solidFill>
                <a:latin typeface="Montserrat" pitchFamily="2" charset="77"/>
                <a:ea typeface="Fira Sans Extra Condensed"/>
                <a:cs typeface="Fira Sans Extra Condensed"/>
                <a:sym typeface="Fira Sans Extra Condensed"/>
              </a:rPr>
              <a:t>sugerencias</a:t>
            </a:r>
            <a:r>
              <a:rPr lang="en-US" dirty="0">
                <a:solidFill>
                  <a:srgbClr val="002060"/>
                </a:solidFill>
                <a:latin typeface="Montserrat" pitchFamily="2" charset="77"/>
                <a:ea typeface="Fira Sans Extra Condensed"/>
                <a:cs typeface="Fira Sans Extra Condensed"/>
                <a:sym typeface="Fira Sans Extra Condensed"/>
              </a:rPr>
              <a:t> </a:t>
            </a:r>
            <a:r>
              <a:rPr lang="en-US" dirty="0" err="1">
                <a:solidFill>
                  <a:srgbClr val="002060"/>
                </a:solidFill>
                <a:latin typeface="Montserrat" pitchFamily="2" charset="77"/>
                <a:ea typeface="Fira Sans Extra Condensed"/>
                <a:cs typeface="Fira Sans Extra Condensed"/>
                <a:sym typeface="Fira Sans Extra Condensed"/>
              </a:rPr>
              <a:t>por</a:t>
            </a:r>
            <a:r>
              <a:rPr lang="en-US" dirty="0">
                <a:solidFill>
                  <a:srgbClr val="002060"/>
                </a:solidFill>
                <a:latin typeface="Montserrat" pitchFamily="2" charset="77"/>
                <a:ea typeface="Fira Sans Extra Condensed"/>
                <a:cs typeface="Fira Sans Extra Condensed"/>
                <a:sym typeface="Fira Sans Extra Condensed"/>
              </a:rPr>
              <a:t> </a:t>
            </a:r>
            <a:r>
              <a:rPr lang="en-US" dirty="0" err="1">
                <a:solidFill>
                  <a:srgbClr val="002060"/>
                </a:solidFill>
                <a:latin typeface="Montserrat" pitchFamily="2" charset="77"/>
                <a:ea typeface="Fira Sans Extra Condensed"/>
                <a:cs typeface="Fira Sans Extra Condensed"/>
                <a:sym typeface="Fira Sans Extra Condensed"/>
              </a:rPr>
              <a:t>parte</a:t>
            </a:r>
            <a:r>
              <a:rPr lang="en-US" dirty="0">
                <a:solidFill>
                  <a:srgbClr val="002060"/>
                </a:solidFill>
                <a:latin typeface="Montserrat" pitchFamily="2" charset="77"/>
                <a:ea typeface="Fira Sans Extra Condensed"/>
                <a:cs typeface="Fira Sans Extra Condensed"/>
                <a:sym typeface="Fira Sans Extra Condensed"/>
              </a:rPr>
              <a:t> de Quito </a:t>
            </a:r>
            <a:r>
              <a:rPr lang="en-US" dirty="0" err="1">
                <a:solidFill>
                  <a:srgbClr val="002060"/>
                </a:solidFill>
                <a:latin typeface="Montserrat" pitchFamily="2" charset="77"/>
                <a:ea typeface="Fira Sans Extra Condensed"/>
                <a:cs typeface="Fira Sans Extra Condensed"/>
                <a:sym typeface="Fira Sans Extra Condensed"/>
              </a:rPr>
              <a:t>Honesto</a:t>
            </a:r>
            <a:endParaRPr lang="en-US" dirty="0">
              <a:solidFill>
                <a:srgbClr val="002060"/>
              </a:solidFill>
              <a:latin typeface="Montserrat" pitchFamily="2" charset="77"/>
              <a:ea typeface="Fira Sans Extra Condensed"/>
              <a:cs typeface="Fira Sans Extra Condensed"/>
              <a:sym typeface="Fira Sans Extra Condensed"/>
            </a:endParaRPr>
          </a:p>
        </p:txBody>
      </p:sp>
      <p:sp>
        <p:nvSpPr>
          <p:cNvPr id="5" name="TextBox 4">
            <a:extLst>
              <a:ext uri="{FF2B5EF4-FFF2-40B4-BE49-F238E27FC236}">
                <a16:creationId xmlns:a16="http://schemas.microsoft.com/office/drawing/2014/main" id="{3FB3C0D1-8EE1-E004-1FEF-598390CF16E4}"/>
              </a:ext>
            </a:extLst>
          </p:cNvPr>
          <p:cNvSpPr txBox="1"/>
          <p:nvPr/>
        </p:nvSpPr>
        <p:spPr>
          <a:xfrm>
            <a:off x="7135428" y="5159151"/>
            <a:ext cx="2038867" cy="954107"/>
          </a:xfrm>
          <a:prstGeom prst="rect">
            <a:avLst/>
          </a:prstGeom>
          <a:noFill/>
        </p:spPr>
        <p:txBody>
          <a:bodyPr wrap="square">
            <a:spAutoFit/>
          </a:bodyPr>
          <a:lstStyle/>
          <a:p>
            <a:pPr marL="0" lvl="0" indent="0" algn="ctr" rtl="0">
              <a:spcBef>
                <a:spcPts val="0"/>
              </a:spcBef>
              <a:spcAft>
                <a:spcPts val="0"/>
              </a:spcAft>
              <a:buNone/>
            </a:pPr>
            <a:r>
              <a:rPr lang="en-US" dirty="0" err="1">
                <a:solidFill>
                  <a:srgbClr val="002060"/>
                </a:solidFill>
                <a:latin typeface="Montserrat" pitchFamily="2" charset="77"/>
                <a:ea typeface="Fira Sans Extra Condensed"/>
                <a:cs typeface="Fira Sans Extra Condensed"/>
                <a:sym typeface="Fira Sans Extra Condensed"/>
              </a:rPr>
              <a:t>Elección</a:t>
            </a:r>
            <a:r>
              <a:rPr lang="en-US" dirty="0">
                <a:solidFill>
                  <a:srgbClr val="002060"/>
                </a:solidFill>
                <a:latin typeface="Montserrat" pitchFamily="2" charset="77"/>
                <a:ea typeface="Fira Sans Extra Condensed"/>
                <a:cs typeface="Fira Sans Extra Condensed"/>
                <a:sym typeface="Fira Sans Extra Condensed"/>
              </a:rPr>
              <a:t> </a:t>
            </a:r>
            <a:r>
              <a:rPr lang="en-US" dirty="0" err="1">
                <a:solidFill>
                  <a:srgbClr val="002060"/>
                </a:solidFill>
                <a:latin typeface="Montserrat" pitchFamily="2" charset="77"/>
                <a:ea typeface="Fira Sans Extra Condensed"/>
                <a:cs typeface="Fira Sans Extra Condensed"/>
                <a:sym typeface="Fira Sans Extra Condensed"/>
              </a:rPr>
              <a:t>integrantes</a:t>
            </a:r>
            <a:r>
              <a:rPr lang="en-US" dirty="0">
                <a:solidFill>
                  <a:srgbClr val="002060"/>
                </a:solidFill>
                <a:latin typeface="Montserrat" pitchFamily="2" charset="77"/>
                <a:ea typeface="Fira Sans Extra Condensed"/>
                <a:cs typeface="Fira Sans Extra Condensed"/>
                <a:sym typeface="Fira Sans Extra Condensed"/>
              </a:rPr>
              <a:t> de </a:t>
            </a:r>
            <a:r>
              <a:rPr lang="en-US" dirty="0" err="1">
                <a:solidFill>
                  <a:srgbClr val="002060"/>
                </a:solidFill>
                <a:latin typeface="Montserrat" pitchFamily="2" charset="77"/>
                <a:ea typeface="Fira Sans Extra Condensed"/>
                <a:cs typeface="Fira Sans Extra Condensed"/>
                <a:sym typeface="Fira Sans Extra Condensed"/>
              </a:rPr>
              <a:t>Comisiones</a:t>
            </a:r>
            <a:r>
              <a:rPr lang="en-US" dirty="0">
                <a:solidFill>
                  <a:srgbClr val="002060"/>
                </a:solidFill>
                <a:latin typeface="Montserrat" pitchFamily="2" charset="77"/>
                <a:ea typeface="Fira Sans Extra Condensed"/>
                <a:cs typeface="Fira Sans Extra Condensed"/>
                <a:sym typeface="Fira Sans Extra Condensed"/>
              </a:rPr>
              <a:t> </a:t>
            </a:r>
            <a:r>
              <a:rPr lang="en-US" dirty="0" err="1">
                <a:solidFill>
                  <a:srgbClr val="002060"/>
                </a:solidFill>
                <a:latin typeface="Montserrat" pitchFamily="2" charset="77"/>
                <a:ea typeface="Fira Sans Extra Condensed"/>
                <a:cs typeface="Fira Sans Extra Condensed"/>
                <a:sym typeface="Fira Sans Extra Condensed"/>
              </a:rPr>
              <a:t>Mixtas</a:t>
            </a:r>
            <a:r>
              <a:rPr lang="en-US" dirty="0">
                <a:solidFill>
                  <a:srgbClr val="002060"/>
                </a:solidFill>
                <a:latin typeface="Montserrat" pitchFamily="2" charset="77"/>
                <a:ea typeface="Fira Sans Extra Condensed"/>
                <a:cs typeface="Fira Sans Extra Condensed"/>
                <a:sym typeface="Fira Sans Extra Condensed"/>
              </a:rPr>
              <a:t> 1 y 2 (ADMQ </a:t>
            </a:r>
            <a:r>
              <a:rPr lang="en-US" dirty="0" err="1">
                <a:solidFill>
                  <a:srgbClr val="002060"/>
                </a:solidFill>
                <a:latin typeface="Montserrat" pitchFamily="2" charset="77"/>
                <a:ea typeface="Fira Sans Extra Condensed"/>
                <a:cs typeface="Fira Sans Extra Condensed"/>
                <a:sym typeface="Fira Sans Extra Condensed"/>
              </a:rPr>
              <a:t>sesión</a:t>
            </a:r>
            <a:r>
              <a:rPr lang="en-US" dirty="0">
                <a:solidFill>
                  <a:srgbClr val="002060"/>
                </a:solidFill>
                <a:latin typeface="Montserrat" pitchFamily="2" charset="77"/>
                <a:ea typeface="Fira Sans Extra Condensed"/>
                <a:cs typeface="Fira Sans Extra Condensed"/>
                <a:sym typeface="Fira Sans Extra Condensed"/>
              </a:rPr>
              <a:t> </a:t>
            </a:r>
            <a:r>
              <a:rPr lang="en-US" dirty="0" err="1">
                <a:solidFill>
                  <a:srgbClr val="002060"/>
                </a:solidFill>
                <a:latin typeface="Montserrat" pitchFamily="2" charset="77"/>
                <a:ea typeface="Fira Sans Extra Condensed"/>
                <a:cs typeface="Fira Sans Extra Condensed"/>
                <a:sym typeface="Fira Sans Extra Condensed"/>
              </a:rPr>
              <a:t>Nro</a:t>
            </a:r>
            <a:r>
              <a:rPr lang="en-US" dirty="0">
                <a:solidFill>
                  <a:srgbClr val="002060"/>
                </a:solidFill>
                <a:latin typeface="Montserrat" pitchFamily="2" charset="77"/>
                <a:ea typeface="Fira Sans Extra Condensed"/>
                <a:cs typeface="Fira Sans Extra Condensed"/>
                <a:sym typeface="Fira Sans Extra Condensed"/>
              </a:rPr>
              <a:t>. 020)</a:t>
            </a:r>
          </a:p>
        </p:txBody>
      </p:sp>
      <p:sp>
        <p:nvSpPr>
          <p:cNvPr id="17" name="Google Shape;1279;p34">
            <a:extLst>
              <a:ext uri="{FF2B5EF4-FFF2-40B4-BE49-F238E27FC236}">
                <a16:creationId xmlns:a16="http://schemas.microsoft.com/office/drawing/2014/main" id="{D750F866-9700-69B6-021F-5223FB1ABB5E}"/>
              </a:ext>
            </a:extLst>
          </p:cNvPr>
          <p:cNvSpPr txBox="1"/>
          <p:nvPr/>
        </p:nvSpPr>
        <p:spPr>
          <a:xfrm>
            <a:off x="9262340" y="2893900"/>
            <a:ext cx="2124001" cy="765889"/>
          </a:xfrm>
          <a:prstGeom prst="rect">
            <a:avLst/>
          </a:prstGeom>
          <a:noFill/>
          <a:ln>
            <a:noFill/>
          </a:ln>
        </p:spPr>
        <p:txBody>
          <a:bodyPr spcFirstLastPara="1" wrap="square" lIns="91425" tIns="91425" rIns="91425" bIns="91425" anchor="t" anchorCtr="0">
            <a:noAutofit/>
          </a:bodyPr>
          <a:lstStyle/>
          <a:p>
            <a:pPr algn="ctr"/>
            <a:r>
              <a:rPr lang="en" dirty="0">
                <a:solidFill>
                  <a:srgbClr val="002060"/>
                </a:solidFill>
                <a:latin typeface="Montserrat" pitchFamily="2" charset="77"/>
                <a:sym typeface="Fira Sans Extra Condensed"/>
              </a:rPr>
              <a:t>Consultas ciudadanas zonales: levantamiento temas de interés </a:t>
            </a:r>
            <a:endParaRPr dirty="0">
              <a:solidFill>
                <a:srgbClr val="002060"/>
              </a:solidFill>
              <a:latin typeface="Montserrat" pitchFamily="2" charset="77"/>
              <a:sym typeface="Fira Sans Extra Condensed"/>
            </a:endParaRPr>
          </a:p>
        </p:txBody>
      </p:sp>
      <p:sp>
        <p:nvSpPr>
          <p:cNvPr id="451" name="Google Shape;1339;p34">
            <a:extLst>
              <a:ext uri="{FF2B5EF4-FFF2-40B4-BE49-F238E27FC236}">
                <a16:creationId xmlns:a16="http://schemas.microsoft.com/office/drawing/2014/main" id="{8CA7235E-08CB-E6C1-222A-0D41FB1512FC}"/>
              </a:ext>
            </a:extLst>
          </p:cNvPr>
          <p:cNvSpPr txBox="1"/>
          <p:nvPr/>
        </p:nvSpPr>
        <p:spPr>
          <a:xfrm>
            <a:off x="2597490" y="4942211"/>
            <a:ext cx="1958867" cy="216940"/>
          </a:xfrm>
          <a:prstGeom prst="rect">
            <a:avLst/>
          </a:prstGeom>
          <a:noFill/>
          <a:ln>
            <a:noFill/>
          </a:ln>
        </p:spPr>
        <p:txBody>
          <a:bodyPr spcFirstLastPara="1" wrap="square" lIns="91425" tIns="91425" rIns="91425" bIns="91425" anchor="ctr" anchorCtr="0">
            <a:noAutofit/>
          </a:bodyPr>
          <a:lstStyle/>
          <a:p>
            <a:pPr algn="ctr"/>
            <a:r>
              <a:rPr lang="es-EC" b="1" dirty="0">
                <a:solidFill>
                  <a:srgbClr val="0076BF"/>
                </a:solidFill>
                <a:latin typeface="Montserrat" pitchFamily="2" charset="77"/>
                <a:sym typeface="Fira Sans Extra Condensed Medium"/>
              </a:rPr>
              <a:t>26-12-2023</a:t>
            </a:r>
            <a:endParaRPr b="1" dirty="0">
              <a:solidFill>
                <a:srgbClr val="0076BF"/>
              </a:solidFill>
              <a:latin typeface="Montserrat" pitchFamily="2" charset="77"/>
              <a:sym typeface="Fira Sans Extra Condensed Medium"/>
            </a:endParaRPr>
          </a:p>
        </p:txBody>
      </p:sp>
      <p:sp>
        <p:nvSpPr>
          <p:cNvPr id="452" name="Google Shape;1286;p34">
            <a:extLst>
              <a:ext uri="{FF2B5EF4-FFF2-40B4-BE49-F238E27FC236}">
                <a16:creationId xmlns:a16="http://schemas.microsoft.com/office/drawing/2014/main" id="{93662F91-41CE-C6AE-EDC9-1DE4157F6BDF}"/>
              </a:ext>
            </a:extLst>
          </p:cNvPr>
          <p:cNvSpPr txBox="1"/>
          <p:nvPr/>
        </p:nvSpPr>
        <p:spPr>
          <a:xfrm>
            <a:off x="6899279" y="4989758"/>
            <a:ext cx="2268945" cy="12184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0076BF"/>
                </a:solidFill>
                <a:latin typeface="Montserrat" pitchFamily="2" charset="77"/>
                <a:sym typeface="Fira Sans Extra Condensed Medium"/>
              </a:rPr>
              <a:t>08-02-2024    </a:t>
            </a:r>
            <a:endParaRPr b="1" dirty="0">
              <a:solidFill>
                <a:srgbClr val="0076BF"/>
              </a:solidFill>
              <a:latin typeface="Montserrat" pitchFamily="2" charset="77"/>
              <a:sym typeface="Fira Sans Extra Condensed Medium"/>
            </a:endParaRPr>
          </a:p>
        </p:txBody>
      </p:sp>
      <p:sp>
        <p:nvSpPr>
          <p:cNvPr id="476" name="Google Shape;1278;p34">
            <a:extLst>
              <a:ext uri="{FF2B5EF4-FFF2-40B4-BE49-F238E27FC236}">
                <a16:creationId xmlns:a16="http://schemas.microsoft.com/office/drawing/2014/main" id="{FB4A95E9-4565-FFEB-DEBE-086D2A00782A}"/>
              </a:ext>
            </a:extLst>
          </p:cNvPr>
          <p:cNvSpPr txBox="1"/>
          <p:nvPr/>
        </p:nvSpPr>
        <p:spPr>
          <a:xfrm>
            <a:off x="9174295" y="2770450"/>
            <a:ext cx="2229079" cy="150715"/>
          </a:xfrm>
          <a:prstGeom prst="rect">
            <a:avLst/>
          </a:prstGeom>
          <a:noFill/>
          <a:ln>
            <a:noFill/>
          </a:ln>
        </p:spPr>
        <p:txBody>
          <a:bodyPr spcFirstLastPara="1" wrap="square" lIns="91425" tIns="91425" rIns="91425" bIns="91425" anchor="ctr" anchorCtr="0">
            <a:noAutofit/>
          </a:bodyPr>
          <a:lstStyle/>
          <a:p>
            <a:pPr algn="ctr"/>
            <a:r>
              <a:rPr lang="es-EC" b="1" dirty="0">
                <a:solidFill>
                  <a:srgbClr val="0076BF"/>
                </a:solidFill>
                <a:latin typeface="Montserrat" pitchFamily="2" charset="77"/>
                <a:sym typeface="Fira Sans Extra Condensed Medium"/>
              </a:rPr>
              <a:t>27-02-2024</a:t>
            </a:r>
            <a:endParaRPr b="1" dirty="0">
              <a:solidFill>
                <a:srgbClr val="0076BF"/>
              </a:solidFill>
              <a:latin typeface="Montserrat" pitchFamily="2" charset="77"/>
              <a:sym typeface="Fira Sans Extra Condensed Medium"/>
            </a:endParaRPr>
          </a:p>
        </p:txBody>
      </p:sp>
      <p:pic>
        <p:nvPicPr>
          <p:cNvPr id="4" name="Picture 3" descr="A group of people in a circle&#10;&#10;Description automatically generated">
            <a:extLst>
              <a:ext uri="{FF2B5EF4-FFF2-40B4-BE49-F238E27FC236}">
                <a16:creationId xmlns:a16="http://schemas.microsoft.com/office/drawing/2014/main" id="{90E0F5C4-0463-2FD9-1FCE-193C89D0D0C8}"/>
              </a:ext>
            </a:extLst>
          </p:cNvPr>
          <p:cNvPicPr>
            <a:picLocks noChangeAspect="1"/>
          </p:cNvPicPr>
          <p:nvPr/>
        </p:nvPicPr>
        <p:blipFill>
          <a:blip r:embed="rId8"/>
          <a:stretch>
            <a:fillRect/>
          </a:stretch>
        </p:blipFill>
        <p:spPr>
          <a:xfrm>
            <a:off x="4949393" y="1485075"/>
            <a:ext cx="1433322" cy="1237582"/>
          </a:xfrm>
          <a:prstGeom prst="rect">
            <a:avLst/>
          </a:prstGeom>
        </p:spPr>
      </p:pic>
      <p:pic>
        <p:nvPicPr>
          <p:cNvPr id="7" name="Picture 6" descr="A blue and black paper&#10;&#10;Description automatically generated with medium confidence">
            <a:extLst>
              <a:ext uri="{FF2B5EF4-FFF2-40B4-BE49-F238E27FC236}">
                <a16:creationId xmlns:a16="http://schemas.microsoft.com/office/drawing/2014/main" id="{66CBA0D7-22C2-18C0-EC47-137584CB25C8}"/>
              </a:ext>
            </a:extLst>
          </p:cNvPr>
          <p:cNvPicPr>
            <a:picLocks noChangeAspect="1"/>
          </p:cNvPicPr>
          <p:nvPr/>
        </p:nvPicPr>
        <p:blipFill>
          <a:blip r:embed="rId9"/>
          <a:stretch>
            <a:fillRect/>
          </a:stretch>
        </p:blipFill>
        <p:spPr>
          <a:xfrm>
            <a:off x="2973461" y="3805345"/>
            <a:ext cx="1213424" cy="1157138"/>
          </a:xfrm>
          <a:prstGeom prst="rect">
            <a:avLst/>
          </a:prstGeom>
        </p:spPr>
      </p:pic>
      <p:pic>
        <p:nvPicPr>
          <p:cNvPr id="9" name="Picture 8" descr="A person sitting at a desk&#10;&#10;Description automatically generated">
            <a:extLst>
              <a:ext uri="{FF2B5EF4-FFF2-40B4-BE49-F238E27FC236}">
                <a16:creationId xmlns:a16="http://schemas.microsoft.com/office/drawing/2014/main" id="{6CC6A0B4-4708-3500-CEFA-15FD34410F13}"/>
              </a:ext>
            </a:extLst>
          </p:cNvPr>
          <p:cNvPicPr>
            <a:picLocks noChangeAspect="1"/>
          </p:cNvPicPr>
          <p:nvPr/>
        </p:nvPicPr>
        <p:blipFill>
          <a:blip r:embed="rId10"/>
          <a:stretch>
            <a:fillRect/>
          </a:stretch>
        </p:blipFill>
        <p:spPr>
          <a:xfrm>
            <a:off x="670922" y="1531750"/>
            <a:ext cx="1242080" cy="1200302"/>
          </a:xfrm>
          <a:prstGeom prst="rect">
            <a:avLst/>
          </a:prstGeom>
        </p:spPr>
      </p:pic>
      <p:pic>
        <p:nvPicPr>
          <p:cNvPr id="11" name="Picture 10" descr="A blue line drawing of a checklist and a pencil&#10;&#10;Description automatically generated">
            <a:extLst>
              <a:ext uri="{FF2B5EF4-FFF2-40B4-BE49-F238E27FC236}">
                <a16:creationId xmlns:a16="http://schemas.microsoft.com/office/drawing/2014/main" id="{EEC3C17A-1FC1-3021-50C4-80C8A1D25231}"/>
              </a:ext>
            </a:extLst>
          </p:cNvPr>
          <p:cNvPicPr>
            <a:picLocks noChangeAspect="1"/>
          </p:cNvPicPr>
          <p:nvPr/>
        </p:nvPicPr>
        <p:blipFill>
          <a:blip r:embed="rId11"/>
          <a:stretch>
            <a:fillRect/>
          </a:stretch>
        </p:blipFill>
        <p:spPr>
          <a:xfrm rot="1400817">
            <a:off x="9991688" y="1423692"/>
            <a:ext cx="1045636" cy="1276534"/>
          </a:xfrm>
          <a:prstGeom prst="rect">
            <a:avLst/>
          </a:prstGeom>
        </p:spPr>
      </p:pic>
      <p:pic>
        <p:nvPicPr>
          <p:cNvPr id="6" name="Picture 5">
            <a:extLst>
              <a:ext uri="{FF2B5EF4-FFF2-40B4-BE49-F238E27FC236}">
                <a16:creationId xmlns:a16="http://schemas.microsoft.com/office/drawing/2014/main" id="{4C56E944-683E-BCBD-C820-5CA68FCD4F93}"/>
              </a:ext>
            </a:extLst>
          </p:cNvPr>
          <p:cNvPicPr>
            <a:picLocks noChangeAspect="1"/>
          </p:cNvPicPr>
          <p:nvPr/>
        </p:nvPicPr>
        <p:blipFill>
          <a:blip r:embed="rId12"/>
          <a:stretch>
            <a:fillRect/>
          </a:stretch>
        </p:blipFill>
        <p:spPr>
          <a:xfrm flipH="1">
            <a:off x="942920" y="4230622"/>
            <a:ext cx="1452265" cy="1037556"/>
          </a:xfrm>
          <a:prstGeom prst="rect">
            <a:avLst/>
          </a:prstGeom>
        </p:spPr>
      </p:pic>
      <p:pic>
        <p:nvPicPr>
          <p:cNvPr id="8" name="Picture 7">
            <a:extLst>
              <a:ext uri="{FF2B5EF4-FFF2-40B4-BE49-F238E27FC236}">
                <a16:creationId xmlns:a16="http://schemas.microsoft.com/office/drawing/2014/main" id="{2CA8CBEE-294E-4EFF-FC4B-73C6915CD1D8}"/>
              </a:ext>
            </a:extLst>
          </p:cNvPr>
          <p:cNvPicPr>
            <a:picLocks noChangeAspect="1"/>
          </p:cNvPicPr>
          <p:nvPr/>
        </p:nvPicPr>
        <p:blipFill>
          <a:blip r:embed="rId12"/>
          <a:stretch>
            <a:fillRect/>
          </a:stretch>
        </p:blipFill>
        <p:spPr>
          <a:xfrm rot="16501210" flipH="1">
            <a:off x="4662412" y="4301355"/>
            <a:ext cx="1300802" cy="929345"/>
          </a:xfrm>
          <a:prstGeom prst="rect">
            <a:avLst/>
          </a:prstGeom>
        </p:spPr>
      </p:pic>
      <p:pic>
        <p:nvPicPr>
          <p:cNvPr id="10" name="Picture 9">
            <a:extLst>
              <a:ext uri="{FF2B5EF4-FFF2-40B4-BE49-F238E27FC236}">
                <a16:creationId xmlns:a16="http://schemas.microsoft.com/office/drawing/2014/main" id="{07CF46F9-0DD5-4CDD-453B-C5A59C9E8018}"/>
              </a:ext>
            </a:extLst>
          </p:cNvPr>
          <p:cNvPicPr>
            <a:picLocks noChangeAspect="1"/>
          </p:cNvPicPr>
          <p:nvPr/>
        </p:nvPicPr>
        <p:blipFill>
          <a:blip r:embed="rId12"/>
          <a:stretch>
            <a:fillRect/>
          </a:stretch>
        </p:blipFill>
        <p:spPr>
          <a:xfrm rot="5040830" flipH="1" flipV="1">
            <a:off x="6422739" y="2124312"/>
            <a:ext cx="1300802" cy="929345"/>
          </a:xfrm>
          <a:prstGeom prst="rect">
            <a:avLst/>
          </a:prstGeom>
        </p:spPr>
      </p:pic>
      <p:pic>
        <p:nvPicPr>
          <p:cNvPr id="12" name="Picture 11">
            <a:extLst>
              <a:ext uri="{FF2B5EF4-FFF2-40B4-BE49-F238E27FC236}">
                <a16:creationId xmlns:a16="http://schemas.microsoft.com/office/drawing/2014/main" id="{DC019C30-79E9-4179-6394-6C3CC34E715E}"/>
              </a:ext>
            </a:extLst>
          </p:cNvPr>
          <p:cNvPicPr>
            <a:picLocks noChangeAspect="1"/>
          </p:cNvPicPr>
          <p:nvPr/>
        </p:nvPicPr>
        <p:blipFill>
          <a:blip r:embed="rId12"/>
          <a:stretch>
            <a:fillRect/>
          </a:stretch>
        </p:blipFill>
        <p:spPr>
          <a:xfrm rot="16501210" flipH="1">
            <a:off x="9041862" y="4139356"/>
            <a:ext cx="1300802" cy="929345"/>
          </a:xfrm>
          <a:prstGeom prst="rect">
            <a:avLst/>
          </a:prstGeom>
        </p:spPr>
      </p:pic>
      <p:pic>
        <p:nvPicPr>
          <p:cNvPr id="14" name="Picture 13" descr="A group of people around a table&#10;&#10;Description automatically generated">
            <a:extLst>
              <a:ext uri="{FF2B5EF4-FFF2-40B4-BE49-F238E27FC236}">
                <a16:creationId xmlns:a16="http://schemas.microsoft.com/office/drawing/2014/main" id="{BE515293-05FF-4D81-7691-45FA52EF915B}"/>
              </a:ext>
            </a:extLst>
          </p:cNvPr>
          <p:cNvPicPr>
            <a:picLocks noChangeAspect="1"/>
          </p:cNvPicPr>
          <p:nvPr/>
        </p:nvPicPr>
        <p:blipFill>
          <a:blip r:embed="rId13"/>
          <a:stretch>
            <a:fillRect/>
          </a:stretch>
        </p:blipFill>
        <p:spPr>
          <a:xfrm>
            <a:off x="6989170" y="3320463"/>
            <a:ext cx="1742135" cy="1630032"/>
          </a:xfrm>
          <a:prstGeom prst="rect">
            <a:avLst/>
          </a:prstGeom>
        </p:spPr>
      </p:pic>
      <p:pic>
        <p:nvPicPr>
          <p:cNvPr id="15" name="Google Shape;89;g1f4c34ed6cf_1_59">
            <a:extLst>
              <a:ext uri="{FF2B5EF4-FFF2-40B4-BE49-F238E27FC236}">
                <a16:creationId xmlns:a16="http://schemas.microsoft.com/office/drawing/2014/main" id="{E75AAF10-2015-D6ED-64E2-F9062C48165F}"/>
              </a:ext>
            </a:extLst>
          </p:cNvPr>
          <p:cNvPicPr preferRelativeResize="0"/>
          <p:nvPr/>
        </p:nvPicPr>
        <p:blipFill rotWithShape="1">
          <a:blip r:embed="rId14" cstate="print">
            <a:alphaModFix amt="5000"/>
            <a:extLst>
              <a:ext uri="{28A0092B-C50C-407E-A947-70E740481C1C}">
                <a14:useLocalDpi xmlns:a14="http://schemas.microsoft.com/office/drawing/2010/main"/>
              </a:ext>
            </a:extLst>
          </a:blip>
          <a:srcRect l="17039" b="6933"/>
          <a:stretch/>
        </p:blipFill>
        <p:spPr>
          <a:xfrm rot="-5400000">
            <a:off x="8301488" y="2967488"/>
            <a:ext cx="3527774" cy="4253250"/>
          </a:xfrm>
          <a:prstGeom prst="rect">
            <a:avLst/>
          </a:prstGeom>
          <a:noFill/>
          <a:ln>
            <a:noFill/>
          </a:ln>
        </p:spPr>
      </p:pic>
    </p:spTree>
    <p:extLst>
      <p:ext uri="{BB962C8B-B14F-4D97-AF65-F5344CB8AC3E}">
        <p14:creationId xmlns:p14="http://schemas.microsoft.com/office/powerpoint/2010/main" val="3627778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g1f4c34ed6cf_1_59"/>
          <p:cNvPicPr preferRelativeResize="0"/>
          <p:nvPr/>
        </p:nvPicPr>
        <p:blipFill>
          <a:blip r:embed="rId3">
            <a:alphaModFix amt="40000"/>
          </a:blip>
          <a:stretch>
            <a:fillRect/>
          </a:stretch>
        </p:blipFill>
        <p:spPr>
          <a:xfrm rot="16200000">
            <a:off x="2663587" y="-2658712"/>
            <a:ext cx="6864826" cy="12192000"/>
          </a:xfrm>
          <a:prstGeom prst="rect">
            <a:avLst/>
          </a:prstGeom>
          <a:noFill/>
          <a:ln>
            <a:noFill/>
          </a:ln>
        </p:spPr>
      </p:pic>
      <p:pic>
        <p:nvPicPr>
          <p:cNvPr id="87" name="Google Shape;87;g1f4c34ed6cf_1_59"/>
          <p:cNvPicPr preferRelativeResize="0"/>
          <p:nvPr/>
        </p:nvPicPr>
        <p:blipFill rotWithShape="1">
          <a:blip r:embed="rId4" cstate="print">
            <a:alphaModFix/>
            <a:extLst>
              <a:ext uri="{28A0092B-C50C-407E-A947-70E740481C1C}">
                <a14:useLocalDpi xmlns:a14="http://schemas.microsoft.com/office/drawing/2010/main"/>
              </a:ext>
            </a:extLst>
          </a:blip>
          <a:srcRect t="24054" b="24048"/>
          <a:stretch/>
        </p:blipFill>
        <p:spPr>
          <a:xfrm>
            <a:off x="9008074" y="-220970"/>
            <a:ext cx="2727319" cy="1415384"/>
          </a:xfrm>
          <a:prstGeom prst="rect">
            <a:avLst/>
          </a:prstGeom>
          <a:noFill/>
          <a:ln>
            <a:noFill/>
          </a:ln>
        </p:spPr>
      </p:pic>
      <p:pic>
        <p:nvPicPr>
          <p:cNvPr id="90" name="Google Shape;90;g1f4c34ed6cf_1_5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521028" y="6240702"/>
            <a:ext cx="2727319" cy="538027"/>
          </a:xfrm>
          <a:prstGeom prst="rect">
            <a:avLst/>
          </a:prstGeom>
          <a:noFill/>
          <a:ln>
            <a:noFill/>
          </a:ln>
        </p:spPr>
      </p:pic>
      <p:pic>
        <p:nvPicPr>
          <p:cNvPr id="83" name="Google Shape;83;g1f4c34ed6cf_1_59"/>
          <p:cNvPicPr preferRelativeResize="0"/>
          <p:nvPr/>
        </p:nvPicPr>
        <p:blipFill rotWithShape="1">
          <a:blip r:embed="rId6">
            <a:alphaModFix/>
          </a:blip>
          <a:srcRect/>
          <a:stretch/>
        </p:blipFill>
        <p:spPr>
          <a:xfrm>
            <a:off x="-101600" y="316698"/>
            <a:ext cx="3302000" cy="699267"/>
          </a:xfrm>
          <a:prstGeom prst="rect">
            <a:avLst/>
          </a:prstGeom>
          <a:noFill/>
          <a:ln>
            <a:noFill/>
          </a:ln>
        </p:spPr>
      </p:pic>
      <p:pic>
        <p:nvPicPr>
          <p:cNvPr id="84" name="Google Shape;84;g1f4c34ed6cf_1_59"/>
          <p:cNvPicPr preferRelativeResize="0"/>
          <p:nvPr/>
        </p:nvPicPr>
        <p:blipFill rotWithShape="1">
          <a:blip r:embed="rId7">
            <a:alphaModFix/>
          </a:blip>
          <a:srcRect/>
          <a:stretch/>
        </p:blipFill>
        <p:spPr>
          <a:xfrm>
            <a:off x="-92174" y="224698"/>
            <a:ext cx="3477925" cy="699267"/>
          </a:xfrm>
          <a:prstGeom prst="rect">
            <a:avLst/>
          </a:prstGeom>
          <a:noFill/>
          <a:ln>
            <a:noFill/>
          </a:ln>
        </p:spPr>
      </p:pic>
      <p:sp>
        <p:nvSpPr>
          <p:cNvPr id="85" name="Google Shape;85;g1f4c34ed6cf_1_59"/>
          <p:cNvSpPr txBox="1"/>
          <p:nvPr/>
        </p:nvSpPr>
        <p:spPr>
          <a:xfrm>
            <a:off x="84083" y="283907"/>
            <a:ext cx="3239886" cy="1308020"/>
          </a:xfrm>
          <a:prstGeom prst="rect">
            <a:avLst/>
          </a:prstGeom>
          <a:noFill/>
          <a:ln>
            <a:noFill/>
          </a:ln>
        </p:spPr>
        <p:txBody>
          <a:bodyPr spcFirstLastPara="1" wrap="square" lIns="91425" tIns="91425" rIns="91425" bIns="91425" anchor="t" anchorCtr="0">
            <a:spAutoFit/>
          </a:bodyPr>
          <a:lstStyle/>
          <a:p>
            <a:pPr defTabSz="829544">
              <a:buClrTx/>
              <a:defRPr/>
            </a:pPr>
            <a:r>
              <a:rPr lang="es-EC" sz="2800" b="1" kern="1200" dirty="0">
                <a:solidFill>
                  <a:schemeClr val="bg1"/>
                </a:solidFill>
                <a:latin typeface="Montserrat ExtraBold" pitchFamily="2" charset="77"/>
                <a:ea typeface="HGSMinchoE" panose="02020900000000000000" pitchFamily="18" charset="-128"/>
                <a:cs typeface="+mn-cs"/>
              </a:rPr>
              <a:t>Antecedentes</a:t>
            </a:r>
          </a:p>
          <a:p>
            <a:pPr marL="0" marR="0" lvl="0" indent="0" algn="l" defTabSz="829544" rtl="0" eaLnBrk="1" fontAlgn="auto" latinLnBrk="0" hangingPunct="1">
              <a:lnSpc>
                <a:spcPct val="100000"/>
              </a:lnSpc>
              <a:spcBef>
                <a:spcPts val="0"/>
              </a:spcBef>
              <a:spcAft>
                <a:spcPts val="0"/>
              </a:spcAft>
              <a:buClrTx/>
              <a:buSzTx/>
              <a:buFontTx/>
              <a:buNone/>
              <a:tabLst/>
              <a:defRPr/>
            </a:pPr>
            <a:endParaRPr kumimoji="0" lang="es-EC" sz="2600" b="1" i="0" u="none" strike="noStrike" kern="1200" cap="none" spc="0" normalizeH="0" baseline="0" noProof="0" dirty="0">
              <a:ln>
                <a:noFill/>
              </a:ln>
              <a:solidFill>
                <a:schemeClr val="bg1"/>
              </a:solidFill>
              <a:effectLst/>
              <a:uLnTx/>
              <a:uFillTx/>
              <a:latin typeface="Montserrat ExtraBold" pitchFamily="2" charset="77"/>
              <a:ea typeface="HGSMinchoE" panose="02020900000000000000" pitchFamily="18" charset="-128"/>
              <a:cs typeface="+mn-cs"/>
            </a:endParaRPr>
          </a:p>
          <a:p>
            <a:pPr>
              <a:buSzPts val="2300"/>
            </a:pPr>
            <a:endParaRPr sz="1900" b="0" i="0" u="none" strike="noStrike" cap="none" dirty="0">
              <a:solidFill>
                <a:schemeClr val="lt1"/>
              </a:solidFill>
              <a:latin typeface="Arial"/>
              <a:ea typeface="Arial"/>
              <a:cs typeface="Arial"/>
              <a:sym typeface="Arial"/>
            </a:endParaRPr>
          </a:p>
        </p:txBody>
      </p:sp>
      <p:sp>
        <p:nvSpPr>
          <p:cNvPr id="544" name="Google Shape;1280;p34">
            <a:extLst>
              <a:ext uri="{FF2B5EF4-FFF2-40B4-BE49-F238E27FC236}">
                <a16:creationId xmlns:a16="http://schemas.microsoft.com/office/drawing/2014/main" id="{342B8E0F-623B-5968-3CD2-6F6A19F2E29F}"/>
              </a:ext>
            </a:extLst>
          </p:cNvPr>
          <p:cNvSpPr txBox="1"/>
          <p:nvPr/>
        </p:nvSpPr>
        <p:spPr>
          <a:xfrm>
            <a:off x="4646621" y="2770450"/>
            <a:ext cx="2038866" cy="22394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C" b="1" dirty="0">
                <a:solidFill>
                  <a:srgbClr val="0076BF"/>
                </a:solidFill>
                <a:latin typeface="Montserrat" pitchFamily="2" charset="77"/>
                <a:ea typeface="Fira Sans Extra Condensed Medium"/>
                <a:cs typeface="Fira Sans Extra Condensed Medium"/>
                <a:sym typeface="Fira Sans Extra Condensed Medium"/>
              </a:rPr>
              <a:t>30-04-2024</a:t>
            </a:r>
          </a:p>
        </p:txBody>
      </p:sp>
      <p:sp>
        <p:nvSpPr>
          <p:cNvPr id="545" name="Google Shape;1281;p34">
            <a:extLst>
              <a:ext uri="{FF2B5EF4-FFF2-40B4-BE49-F238E27FC236}">
                <a16:creationId xmlns:a16="http://schemas.microsoft.com/office/drawing/2014/main" id="{1B02F44D-2095-390B-8787-89ACC96B7D5F}"/>
              </a:ext>
            </a:extLst>
          </p:cNvPr>
          <p:cNvSpPr txBox="1"/>
          <p:nvPr/>
        </p:nvSpPr>
        <p:spPr>
          <a:xfrm>
            <a:off x="4719944" y="2935594"/>
            <a:ext cx="2000537" cy="1230898"/>
          </a:xfrm>
          <a:prstGeom prst="rect">
            <a:avLst/>
          </a:prstGeom>
          <a:noFill/>
          <a:ln>
            <a:noFill/>
          </a:ln>
        </p:spPr>
        <p:txBody>
          <a:bodyPr spcFirstLastPara="1" wrap="square" lIns="91425" tIns="91425" rIns="91425" bIns="91425" anchor="t" anchorCtr="0">
            <a:noAutofit/>
          </a:bodyPr>
          <a:lstStyle/>
          <a:p>
            <a:pPr lvl="0" algn="ctr"/>
            <a:r>
              <a:rPr lang="en-US" dirty="0" err="1">
                <a:solidFill>
                  <a:srgbClr val="002060"/>
                </a:solidFill>
                <a:latin typeface="Montserrat" pitchFamily="2" charset="77"/>
                <a:ea typeface="Fira Sans Extra Condensed"/>
                <a:cs typeface="Fira Sans Extra Condensed"/>
                <a:sym typeface="Fira Sans Extra Condensed"/>
              </a:rPr>
              <a:t>Llenado</a:t>
            </a:r>
            <a:r>
              <a:rPr lang="en-US" dirty="0">
                <a:solidFill>
                  <a:srgbClr val="002060"/>
                </a:solidFill>
                <a:latin typeface="Montserrat" pitchFamily="2" charset="77"/>
                <a:ea typeface="Fira Sans Extra Condensed"/>
                <a:cs typeface="Fira Sans Extra Condensed"/>
                <a:sym typeface="Fira Sans Extra Condensed"/>
              </a:rPr>
              <a:t> de </a:t>
            </a:r>
            <a:r>
              <a:rPr lang="en-US" dirty="0" err="1">
                <a:solidFill>
                  <a:srgbClr val="002060"/>
                </a:solidFill>
                <a:latin typeface="Montserrat" pitchFamily="2" charset="77"/>
                <a:ea typeface="Fira Sans Extra Condensed"/>
                <a:cs typeface="Fira Sans Extra Condensed"/>
                <a:sym typeface="Fira Sans Extra Condensed"/>
              </a:rPr>
              <a:t>Formulario</a:t>
            </a:r>
            <a:r>
              <a:rPr lang="en-US" dirty="0">
                <a:solidFill>
                  <a:srgbClr val="002060"/>
                </a:solidFill>
                <a:latin typeface="Montserrat" pitchFamily="2" charset="77"/>
                <a:ea typeface="Fira Sans Extra Condensed"/>
                <a:cs typeface="Fira Sans Extra Condensed"/>
                <a:sym typeface="Fira Sans Extra Condensed"/>
              </a:rPr>
              <a:t> y </a:t>
            </a:r>
            <a:r>
              <a:rPr lang="en-US" dirty="0" err="1">
                <a:solidFill>
                  <a:srgbClr val="002060"/>
                </a:solidFill>
                <a:latin typeface="Montserrat" pitchFamily="2" charset="77"/>
                <a:ea typeface="Fira Sans Extra Condensed"/>
                <a:cs typeface="Fira Sans Extra Condensed"/>
                <a:sym typeface="Fira Sans Extra Condensed"/>
              </a:rPr>
              <a:t>Elaboración</a:t>
            </a:r>
            <a:r>
              <a:rPr lang="en-US" dirty="0">
                <a:solidFill>
                  <a:srgbClr val="002060"/>
                </a:solidFill>
                <a:latin typeface="Montserrat" pitchFamily="2" charset="77"/>
                <a:ea typeface="Fira Sans Extra Condensed"/>
                <a:cs typeface="Fira Sans Extra Condensed"/>
                <a:sym typeface="Fira Sans Extra Condensed"/>
              </a:rPr>
              <a:t> del Informe </a:t>
            </a:r>
            <a:r>
              <a:rPr lang="en-US" dirty="0" err="1">
                <a:solidFill>
                  <a:srgbClr val="002060"/>
                </a:solidFill>
                <a:latin typeface="Montserrat" pitchFamily="2" charset="77"/>
                <a:ea typeface="Fira Sans Extra Condensed"/>
                <a:cs typeface="Fira Sans Extra Condensed"/>
                <a:sym typeface="Fira Sans Extra Condensed"/>
              </a:rPr>
              <a:t>Narrativo</a:t>
            </a:r>
            <a:endParaRPr lang="en-US" dirty="0">
              <a:solidFill>
                <a:srgbClr val="002060"/>
              </a:solidFill>
              <a:latin typeface="Montserrat" pitchFamily="2" charset="77"/>
              <a:ea typeface="Fira Sans Extra Condensed"/>
              <a:cs typeface="Fira Sans Extra Condensed"/>
              <a:sym typeface="Fira Sans Extra Condensed"/>
            </a:endParaRPr>
          </a:p>
        </p:txBody>
      </p:sp>
      <p:sp>
        <p:nvSpPr>
          <p:cNvPr id="546" name="Google Shape;1282;p34">
            <a:extLst>
              <a:ext uri="{FF2B5EF4-FFF2-40B4-BE49-F238E27FC236}">
                <a16:creationId xmlns:a16="http://schemas.microsoft.com/office/drawing/2014/main" id="{F7EB5CDE-5430-2D28-8082-E2492C5D9C88}"/>
              </a:ext>
            </a:extLst>
          </p:cNvPr>
          <p:cNvSpPr txBox="1"/>
          <p:nvPr/>
        </p:nvSpPr>
        <p:spPr>
          <a:xfrm>
            <a:off x="-92174" y="2536970"/>
            <a:ext cx="2689664" cy="683901"/>
          </a:xfrm>
          <a:prstGeom prst="rect">
            <a:avLst/>
          </a:prstGeom>
          <a:noFill/>
          <a:ln>
            <a:noFill/>
          </a:ln>
        </p:spPr>
        <p:txBody>
          <a:bodyPr spcFirstLastPara="1" wrap="square" lIns="91425" tIns="91425" rIns="91425" bIns="91425" anchor="ctr" anchorCtr="0">
            <a:noAutofit/>
          </a:bodyPr>
          <a:lstStyle/>
          <a:p>
            <a:pPr algn="ctr"/>
            <a:r>
              <a:rPr lang="en" b="1" dirty="0">
                <a:solidFill>
                  <a:srgbClr val="0076BF"/>
                </a:solidFill>
                <a:latin typeface="Montserrat" pitchFamily="2" charset="77"/>
                <a:sym typeface="Fira Sans Extra Condensed Medium"/>
              </a:rPr>
              <a:t>29-02-2024</a:t>
            </a:r>
          </a:p>
        </p:txBody>
      </p:sp>
      <p:sp>
        <p:nvSpPr>
          <p:cNvPr id="547" name="Google Shape;1283;p34">
            <a:extLst>
              <a:ext uri="{FF2B5EF4-FFF2-40B4-BE49-F238E27FC236}">
                <a16:creationId xmlns:a16="http://schemas.microsoft.com/office/drawing/2014/main" id="{959C9533-BF17-A24C-CE03-BF207917C2BF}"/>
              </a:ext>
            </a:extLst>
          </p:cNvPr>
          <p:cNvSpPr txBox="1"/>
          <p:nvPr/>
        </p:nvSpPr>
        <p:spPr>
          <a:xfrm>
            <a:off x="270151" y="2947977"/>
            <a:ext cx="2043623" cy="57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err="1">
                <a:solidFill>
                  <a:srgbClr val="002060"/>
                </a:solidFill>
                <a:latin typeface="Montserrat" pitchFamily="2" charset="77"/>
                <a:ea typeface="Fira Sans Extra Condensed"/>
                <a:cs typeface="Fira Sans Extra Condensed"/>
                <a:sym typeface="Fira Sans Extra Condensed"/>
              </a:rPr>
              <a:t>Conformación</a:t>
            </a:r>
            <a:r>
              <a:rPr lang="en" dirty="0">
                <a:solidFill>
                  <a:srgbClr val="002060"/>
                </a:solidFill>
                <a:latin typeface="Montserrat" pitchFamily="2" charset="77"/>
                <a:ea typeface="Fira Sans Extra Condensed"/>
                <a:cs typeface="Fira Sans Extra Condensed"/>
                <a:sym typeface="Fira Sans Extra Condensed"/>
              </a:rPr>
              <a:t> </a:t>
            </a:r>
            <a:r>
              <a:rPr lang="en" dirty="0" err="1">
                <a:solidFill>
                  <a:srgbClr val="002060"/>
                </a:solidFill>
                <a:latin typeface="Montserrat" pitchFamily="2" charset="77"/>
                <a:ea typeface="Fira Sans Extra Condensed"/>
                <a:cs typeface="Fira Sans Extra Condensed"/>
                <a:sym typeface="Fira Sans Extra Condensed"/>
              </a:rPr>
              <a:t>Comisiones</a:t>
            </a:r>
            <a:r>
              <a:rPr lang="en" dirty="0">
                <a:solidFill>
                  <a:srgbClr val="002060"/>
                </a:solidFill>
                <a:latin typeface="Montserrat" pitchFamily="2" charset="77"/>
                <a:ea typeface="Fira Sans Extra Condensed"/>
                <a:cs typeface="Fira Sans Extra Condensed"/>
                <a:sym typeface="Fira Sans Extra Condensed"/>
              </a:rPr>
              <a:t> </a:t>
            </a:r>
            <a:r>
              <a:rPr lang="en" dirty="0" err="1">
                <a:solidFill>
                  <a:srgbClr val="002060"/>
                </a:solidFill>
                <a:latin typeface="Montserrat" pitchFamily="2" charset="77"/>
                <a:ea typeface="Fira Sans Extra Condensed"/>
                <a:cs typeface="Fira Sans Extra Condensed"/>
                <a:sym typeface="Fira Sans Extra Condensed"/>
              </a:rPr>
              <a:t>Mixtas</a:t>
            </a:r>
            <a:r>
              <a:rPr lang="en" dirty="0">
                <a:solidFill>
                  <a:srgbClr val="002060"/>
                </a:solidFill>
                <a:latin typeface="Montserrat" pitchFamily="2" charset="77"/>
                <a:ea typeface="Fira Sans Extra Condensed"/>
                <a:cs typeface="Fira Sans Extra Condensed"/>
                <a:sym typeface="Fira Sans Extra Condensed"/>
              </a:rPr>
              <a:t> 1 y 2 (</a:t>
            </a:r>
            <a:r>
              <a:rPr lang="en" dirty="0" err="1">
                <a:solidFill>
                  <a:srgbClr val="002060"/>
                </a:solidFill>
                <a:latin typeface="Montserrat" pitchFamily="2" charset="77"/>
                <a:ea typeface="Fira Sans Extra Condensed"/>
                <a:cs typeface="Fira Sans Extra Condensed"/>
                <a:sym typeface="Fira Sans Extra Condensed"/>
              </a:rPr>
              <a:t>Ciudadanía</a:t>
            </a:r>
            <a:r>
              <a:rPr lang="en" dirty="0">
                <a:solidFill>
                  <a:srgbClr val="002060"/>
                </a:solidFill>
                <a:latin typeface="Montserrat" pitchFamily="2" charset="77"/>
                <a:ea typeface="Fira Sans Extra Condensed"/>
                <a:cs typeface="Fira Sans Extra Condensed"/>
                <a:sym typeface="Fira Sans Extra Condensed"/>
              </a:rPr>
              <a:t> y </a:t>
            </a:r>
            <a:r>
              <a:rPr lang="en" dirty="0" err="1">
                <a:solidFill>
                  <a:srgbClr val="002060"/>
                </a:solidFill>
                <a:latin typeface="Montserrat" pitchFamily="2" charset="77"/>
                <a:ea typeface="Fira Sans Extra Condensed"/>
                <a:cs typeface="Fira Sans Extra Condensed"/>
                <a:sym typeface="Fira Sans Extra Condensed"/>
              </a:rPr>
              <a:t>técnicos</a:t>
            </a:r>
            <a:r>
              <a:rPr lang="en" dirty="0">
                <a:solidFill>
                  <a:srgbClr val="002060"/>
                </a:solidFill>
                <a:latin typeface="Montserrat" pitchFamily="2" charset="77"/>
                <a:ea typeface="Fira Sans Extra Condensed"/>
                <a:cs typeface="Fira Sans Extra Condensed"/>
                <a:sym typeface="Fira Sans Extra Condensed"/>
              </a:rPr>
              <a:t> </a:t>
            </a:r>
            <a:r>
              <a:rPr lang="en" dirty="0" err="1">
                <a:solidFill>
                  <a:srgbClr val="002060"/>
                </a:solidFill>
                <a:latin typeface="Montserrat" pitchFamily="2" charset="77"/>
                <a:ea typeface="Fira Sans Extra Condensed"/>
                <a:cs typeface="Fira Sans Extra Condensed"/>
                <a:sym typeface="Fira Sans Extra Condensed"/>
              </a:rPr>
              <a:t>delegados</a:t>
            </a:r>
            <a:r>
              <a:rPr lang="en" dirty="0">
                <a:solidFill>
                  <a:srgbClr val="002060"/>
                </a:solidFill>
                <a:latin typeface="Montserrat" pitchFamily="2" charset="77"/>
                <a:ea typeface="Fira Sans Extra Condensed"/>
                <a:cs typeface="Fira Sans Extra Condensed"/>
                <a:sym typeface="Fira Sans Extra Condensed"/>
              </a:rPr>
              <a:t> DMQ)</a:t>
            </a:r>
            <a:endParaRPr dirty="0">
              <a:solidFill>
                <a:srgbClr val="002060"/>
              </a:solidFill>
              <a:latin typeface="Montserrat" pitchFamily="2" charset="77"/>
              <a:ea typeface="Fira Sans Extra Condensed"/>
              <a:cs typeface="Fira Sans Extra Condensed"/>
              <a:sym typeface="Fira Sans Extra Condensed"/>
            </a:endParaRPr>
          </a:p>
        </p:txBody>
      </p:sp>
      <p:sp>
        <p:nvSpPr>
          <p:cNvPr id="3" name="TextBox 2">
            <a:extLst>
              <a:ext uri="{FF2B5EF4-FFF2-40B4-BE49-F238E27FC236}">
                <a16:creationId xmlns:a16="http://schemas.microsoft.com/office/drawing/2014/main" id="{BC88A0F7-2AA6-BC7A-EC60-4453B4453BD1}"/>
              </a:ext>
            </a:extLst>
          </p:cNvPr>
          <p:cNvSpPr txBox="1"/>
          <p:nvPr/>
        </p:nvSpPr>
        <p:spPr>
          <a:xfrm>
            <a:off x="2434850" y="5165686"/>
            <a:ext cx="2285094" cy="954107"/>
          </a:xfrm>
          <a:prstGeom prst="rect">
            <a:avLst/>
          </a:prstGeom>
          <a:noFill/>
        </p:spPr>
        <p:txBody>
          <a:bodyPr wrap="square">
            <a:spAutoFit/>
          </a:bodyPr>
          <a:lstStyle/>
          <a:p>
            <a:pPr marL="0" lvl="0" indent="0" algn="ctr" rtl="0">
              <a:spcBef>
                <a:spcPts val="0"/>
              </a:spcBef>
              <a:spcAft>
                <a:spcPts val="0"/>
              </a:spcAft>
              <a:buNone/>
            </a:pPr>
            <a:r>
              <a:rPr lang="en-US" dirty="0" err="1">
                <a:solidFill>
                  <a:srgbClr val="002060"/>
                </a:solidFill>
                <a:latin typeface="Montserrat" pitchFamily="2" charset="77"/>
                <a:ea typeface="Fira Sans Extra Condensed"/>
                <a:cs typeface="Fira Sans Extra Condensed"/>
                <a:sym typeface="Fira Sans Extra Condensed"/>
              </a:rPr>
              <a:t>Boletín</a:t>
            </a:r>
            <a:r>
              <a:rPr lang="en-US" dirty="0">
                <a:solidFill>
                  <a:srgbClr val="002060"/>
                </a:solidFill>
                <a:latin typeface="Montserrat" pitchFamily="2" charset="77"/>
                <a:ea typeface="Fira Sans Extra Condensed"/>
                <a:cs typeface="Fira Sans Extra Condensed"/>
                <a:sym typeface="Fira Sans Extra Condensed"/>
              </a:rPr>
              <a:t> de </a:t>
            </a:r>
            <a:r>
              <a:rPr lang="en-US" dirty="0" err="1">
                <a:solidFill>
                  <a:srgbClr val="002060"/>
                </a:solidFill>
                <a:latin typeface="Montserrat" pitchFamily="2" charset="77"/>
                <a:ea typeface="Fira Sans Extra Condensed"/>
                <a:cs typeface="Fira Sans Extra Condensed"/>
                <a:sym typeface="Fira Sans Extra Condensed"/>
              </a:rPr>
              <a:t>Prensa</a:t>
            </a:r>
            <a:r>
              <a:rPr lang="en-US" dirty="0">
                <a:solidFill>
                  <a:srgbClr val="002060"/>
                </a:solidFill>
                <a:latin typeface="Montserrat" pitchFamily="2" charset="77"/>
                <a:ea typeface="Fira Sans Extra Condensed"/>
                <a:cs typeface="Fira Sans Extra Condensed"/>
                <a:sym typeface="Fira Sans Extra Condensed"/>
              </a:rPr>
              <a:t> </a:t>
            </a:r>
            <a:r>
              <a:rPr lang="en-US" dirty="0" err="1">
                <a:solidFill>
                  <a:srgbClr val="002060"/>
                </a:solidFill>
                <a:latin typeface="Montserrat" pitchFamily="2" charset="77"/>
                <a:ea typeface="Fira Sans Extra Condensed"/>
                <a:cs typeface="Fira Sans Extra Condensed"/>
                <a:sym typeface="Fira Sans Extra Condensed"/>
              </a:rPr>
              <a:t>Nro</a:t>
            </a:r>
            <a:r>
              <a:rPr lang="en-US" dirty="0">
                <a:solidFill>
                  <a:srgbClr val="002060"/>
                </a:solidFill>
                <a:latin typeface="Montserrat" pitchFamily="2" charset="77"/>
                <a:ea typeface="Fira Sans Extra Condensed"/>
                <a:cs typeface="Fira Sans Extra Condensed"/>
                <a:sym typeface="Fira Sans Extra Condensed"/>
              </a:rPr>
              <a:t>. 412 del CPCCS, </a:t>
            </a:r>
            <a:r>
              <a:rPr lang="en-US" dirty="0" err="1">
                <a:solidFill>
                  <a:srgbClr val="002060"/>
                </a:solidFill>
                <a:latin typeface="Montserrat" pitchFamily="2" charset="77"/>
                <a:ea typeface="Fira Sans Extra Condensed"/>
                <a:cs typeface="Fira Sans Extra Condensed"/>
                <a:sym typeface="Fira Sans Extra Condensed"/>
              </a:rPr>
              <a:t>ajuste</a:t>
            </a:r>
            <a:r>
              <a:rPr lang="en-US" dirty="0">
                <a:solidFill>
                  <a:srgbClr val="002060"/>
                </a:solidFill>
                <a:latin typeface="Montserrat" pitchFamily="2" charset="77"/>
                <a:ea typeface="Fira Sans Extra Condensed"/>
                <a:cs typeface="Fira Sans Extra Condensed"/>
                <a:sym typeface="Fira Sans Extra Condensed"/>
              </a:rPr>
              <a:t> del </a:t>
            </a:r>
            <a:r>
              <a:rPr lang="en-US" dirty="0" err="1">
                <a:solidFill>
                  <a:srgbClr val="002060"/>
                </a:solidFill>
                <a:latin typeface="Montserrat" pitchFamily="2" charset="77"/>
                <a:ea typeface="Fira Sans Extra Condensed"/>
                <a:cs typeface="Fira Sans Extra Condensed"/>
                <a:sym typeface="Fira Sans Extra Condensed"/>
              </a:rPr>
              <a:t>cronograma</a:t>
            </a:r>
            <a:r>
              <a:rPr lang="en-US" dirty="0">
                <a:solidFill>
                  <a:srgbClr val="002060"/>
                </a:solidFill>
                <a:latin typeface="Montserrat" pitchFamily="2" charset="77"/>
                <a:ea typeface="Fira Sans Extra Condensed"/>
                <a:cs typeface="Fira Sans Extra Condensed"/>
                <a:sym typeface="Fira Sans Extra Condensed"/>
              </a:rPr>
              <a:t> de </a:t>
            </a:r>
            <a:r>
              <a:rPr lang="en-US" dirty="0" err="1">
                <a:solidFill>
                  <a:srgbClr val="002060"/>
                </a:solidFill>
                <a:latin typeface="Montserrat" pitchFamily="2" charset="77"/>
                <a:ea typeface="Fira Sans Extra Condensed"/>
                <a:cs typeface="Fira Sans Extra Condensed"/>
                <a:sym typeface="Fira Sans Extra Condensed"/>
              </a:rPr>
              <a:t>Rendición</a:t>
            </a:r>
            <a:r>
              <a:rPr lang="en-US" dirty="0">
                <a:solidFill>
                  <a:srgbClr val="002060"/>
                </a:solidFill>
                <a:latin typeface="Montserrat" pitchFamily="2" charset="77"/>
                <a:ea typeface="Fira Sans Extra Condensed"/>
                <a:cs typeface="Fira Sans Extra Condensed"/>
                <a:sym typeface="Fira Sans Extra Condensed"/>
              </a:rPr>
              <a:t> de </a:t>
            </a:r>
            <a:r>
              <a:rPr lang="en-US" dirty="0" err="1">
                <a:solidFill>
                  <a:srgbClr val="002060"/>
                </a:solidFill>
                <a:latin typeface="Montserrat" pitchFamily="2" charset="77"/>
                <a:ea typeface="Fira Sans Extra Condensed"/>
                <a:cs typeface="Fira Sans Extra Condensed"/>
                <a:sym typeface="Fira Sans Extra Condensed"/>
              </a:rPr>
              <a:t>Cuentas</a:t>
            </a:r>
            <a:endParaRPr lang="en-US" dirty="0">
              <a:solidFill>
                <a:srgbClr val="002060"/>
              </a:solidFill>
              <a:latin typeface="Montserrat" pitchFamily="2" charset="77"/>
              <a:ea typeface="Fira Sans Extra Condensed"/>
              <a:cs typeface="Fira Sans Extra Condensed"/>
              <a:sym typeface="Fira Sans Extra Condensed"/>
            </a:endParaRPr>
          </a:p>
        </p:txBody>
      </p:sp>
      <p:sp>
        <p:nvSpPr>
          <p:cNvPr id="5" name="TextBox 4">
            <a:extLst>
              <a:ext uri="{FF2B5EF4-FFF2-40B4-BE49-F238E27FC236}">
                <a16:creationId xmlns:a16="http://schemas.microsoft.com/office/drawing/2014/main" id="{3FB3C0D1-8EE1-E004-1FEF-598390CF16E4}"/>
              </a:ext>
            </a:extLst>
          </p:cNvPr>
          <p:cNvSpPr txBox="1"/>
          <p:nvPr/>
        </p:nvSpPr>
        <p:spPr>
          <a:xfrm>
            <a:off x="7135428" y="5159151"/>
            <a:ext cx="2038867" cy="954107"/>
          </a:xfrm>
          <a:prstGeom prst="rect">
            <a:avLst/>
          </a:prstGeom>
          <a:noFill/>
        </p:spPr>
        <p:txBody>
          <a:bodyPr wrap="square">
            <a:spAutoFit/>
          </a:bodyPr>
          <a:lstStyle/>
          <a:p>
            <a:pPr marL="0" lvl="0" indent="0" algn="ctr" rtl="0">
              <a:spcBef>
                <a:spcPts val="0"/>
              </a:spcBef>
              <a:spcAft>
                <a:spcPts val="0"/>
              </a:spcAft>
              <a:buNone/>
            </a:pPr>
            <a:r>
              <a:rPr lang="en-US" dirty="0" err="1">
                <a:solidFill>
                  <a:srgbClr val="002060"/>
                </a:solidFill>
                <a:latin typeface="Montserrat" pitchFamily="2" charset="77"/>
                <a:ea typeface="Fira Sans Extra Condensed"/>
                <a:cs typeface="Fira Sans Extra Condensed"/>
                <a:sym typeface="Fira Sans Extra Condensed"/>
              </a:rPr>
              <a:t>Suscripción</a:t>
            </a:r>
            <a:r>
              <a:rPr lang="en-US" dirty="0">
                <a:solidFill>
                  <a:srgbClr val="002060"/>
                </a:solidFill>
                <a:latin typeface="Montserrat" pitchFamily="2" charset="77"/>
                <a:ea typeface="Fira Sans Extra Condensed"/>
                <a:cs typeface="Fira Sans Extra Condensed"/>
                <a:sym typeface="Fira Sans Extra Condensed"/>
              </a:rPr>
              <a:t> de Informe y </a:t>
            </a:r>
            <a:r>
              <a:rPr lang="en-US" dirty="0" err="1">
                <a:solidFill>
                  <a:srgbClr val="002060"/>
                </a:solidFill>
                <a:latin typeface="Montserrat" pitchFamily="2" charset="77"/>
                <a:ea typeface="Fira Sans Extra Condensed"/>
                <a:cs typeface="Fira Sans Extra Condensed"/>
                <a:sym typeface="Fira Sans Extra Condensed"/>
              </a:rPr>
              <a:t>Formulario</a:t>
            </a:r>
            <a:r>
              <a:rPr lang="en-US" dirty="0">
                <a:solidFill>
                  <a:srgbClr val="002060"/>
                </a:solidFill>
                <a:latin typeface="Montserrat" pitchFamily="2" charset="77"/>
                <a:ea typeface="Fira Sans Extra Condensed"/>
                <a:cs typeface="Fira Sans Extra Condensed"/>
                <a:sym typeface="Fira Sans Extra Condensed"/>
              </a:rPr>
              <a:t>, y </a:t>
            </a:r>
            <a:r>
              <a:rPr lang="en-US" dirty="0" err="1">
                <a:solidFill>
                  <a:srgbClr val="002060"/>
                </a:solidFill>
                <a:latin typeface="Montserrat" pitchFamily="2" charset="77"/>
                <a:ea typeface="Fira Sans Extra Condensed"/>
                <a:cs typeface="Fira Sans Extra Condensed"/>
                <a:sym typeface="Fira Sans Extra Condensed"/>
              </a:rPr>
              <a:t>difusión</a:t>
            </a:r>
            <a:r>
              <a:rPr lang="en-US" dirty="0">
                <a:solidFill>
                  <a:srgbClr val="002060"/>
                </a:solidFill>
                <a:latin typeface="Montserrat" pitchFamily="2" charset="77"/>
                <a:ea typeface="Fira Sans Extra Condensed"/>
                <a:cs typeface="Fira Sans Extra Condensed"/>
                <a:sym typeface="Fira Sans Extra Condensed"/>
              </a:rPr>
              <a:t> </a:t>
            </a:r>
            <a:r>
              <a:rPr lang="en-US" dirty="0" err="1">
                <a:solidFill>
                  <a:srgbClr val="002060"/>
                </a:solidFill>
                <a:latin typeface="Montserrat" pitchFamily="2" charset="77"/>
                <a:ea typeface="Fira Sans Extra Condensed"/>
                <a:cs typeface="Fira Sans Extra Condensed"/>
                <a:sym typeface="Fira Sans Extra Condensed"/>
              </a:rPr>
              <a:t>masiva</a:t>
            </a:r>
            <a:endParaRPr lang="en-US" dirty="0">
              <a:solidFill>
                <a:srgbClr val="002060"/>
              </a:solidFill>
              <a:latin typeface="Montserrat" pitchFamily="2" charset="77"/>
              <a:ea typeface="Fira Sans Extra Condensed"/>
              <a:cs typeface="Fira Sans Extra Condensed"/>
              <a:sym typeface="Fira Sans Extra Condensed"/>
            </a:endParaRPr>
          </a:p>
        </p:txBody>
      </p:sp>
      <p:sp>
        <p:nvSpPr>
          <p:cNvPr id="17" name="Google Shape;1279;p34">
            <a:extLst>
              <a:ext uri="{FF2B5EF4-FFF2-40B4-BE49-F238E27FC236}">
                <a16:creationId xmlns:a16="http://schemas.microsoft.com/office/drawing/2014/main" id="{D750F866-9700-69B6-021F-5223FB1ABB5E}"/>
              </a:ext>
            </a:extLst>
          </p:cNvPr>
          <p:cNvSpPr txBox="1"/>
          <p:nvPr/>
        </p:nvSpPr>
        <p:spPr>
          <a:xfrm>
            <a:off x="9262340" y="2893900"/>
            <a:ext cx="2124001" cy="76588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a:solidFill>
                  <a:srgbClr val="002060"/>
                </a:solidFill>
                <a:latin typeface="Montserrat" pitchFamily="2" charset="77"/>
                <a:ea typeface="Fira Sans Extra Condensed"/>
                <a:cs typeface="Fira Sans Extra Condensed"/>
                <a:sym typeface="Fira Sans Extra Condensed"/>
              </a:rPr>
              <a:t>Envío</a:t>
            </a:r>
            <a:r>
              <a:rPr lang="en-US" dirty="0">
                <a:solidFill>
                  <a:srgbClr val="002060"/>
                </a:solidFill>
                <a:latin typeface="Montserrat" pitchFamily="2" charset="77"/>
                <a:ea typeface="Fira Sans Extra Condensed"/>
                <a:cs typeface="Fira Sans Extra Condensed"/>
                <a:sym typeface="Fira Sans Extra Condensed"/>
              </a:rPr>
              <a:t> </a:t>
            </a:r>
            <a:r>
              <a:rPr lang="en-US" dirty="0" err="1">
                <a:solidFill>
                  <a:srgbClr val="002060"/>
                </a:solidFill>
                <a:latin typeface="Montserrat" pitchFamily="2" charset="77"/>
                <a:ea typeface="Fira Sans Extra Condensed"/>
                <a:cs typeface="Fira Sans Extra Condensed"/>
                <a:sym typeface="Fira Sans Extra Condensed"/>
              </a:rPr>
              <a:t>oficial</a:t>
            </a:r>
            <a:r>
              <a:rPr lang="en-US" dirty="0">
                <a:solidFill>
                  <a:srgbClr val="002060"/>
                </a:solidFill>
                <a:latin typeface="Montserrat" pitchFamily="2" charset="77"/>
                <a:ea typeface="Fira Sans Extra Condensed"/>
                <a:cs typeface="Fira Sans Extra Condensed"/>
                <a:sym typeface="Fira Sans Extra Condensed"/>
              </a:rPr>
              <a:t> de </a:t>
            </a:r>
            <a:r>
              <a:rPr lang="en-US" dirty="0" err="1">
                <a:solidFill>
                  <a:srgbClr val="002060"/>
                </a:solidFill>
                <a:latin typeface="Montserrat" pitchFamily="2" charset="77"/>
                <a:ea typeface="Fira Sans Extra Condensed"/>
                <a:cs typeface="Fira Sans Extra Condensed"/>
                <a:sym typeface="Fira Sans Extra Condensed"/>
              </a:rPr>
              <a:t>invitación</a:t>
            </a:r>
            <a:r>
              <a:rPr lang="en-US" dirty="0">
                <a:solidFill>
                  <a:srgbClr val="002060"/>
                </a:solidFill>
                <a:latin typeface="Montserrat" pitchFamily="2" charset="77"/>
                <a:ea typeface="Fira Sans Extra Condensed"/>
                <a:cs typeface="Fira Sans Extra Condensed"/>
                <a:sym typeface="Fira Sans Extra Condensed"/>
              </a:rPr>
              <a:t> a ADMQ y </a:t>
            </a:r>
            <a:r>
              <a:rPr lang="en-US" dirty="0" err="1">
                <a:solidFill>
                  <a:srgbClr val="002060"/>
                </a:solidFill>
                <a:latin typeface="Montserrat" pitchFamily="2" charset="77"/>
                <a:ea typeface="Fira Sans Extra Condensed"/>
                <a:cs typeface="Fira Sans Extra Condensed"/>
                <a:sym typeface="Fira Sans Extra Condensed"/>
              </a:rPr>
              <a:t>representantes</a:t>
            </a:r>
            <a:r>
              <a:rPr lang="en-US" dirty="0">
                <a:solidFill>
                  <a:srgbClr val="002060"/>
                </a:solidFill>
                <a:latin typeface="Montserrat" pitchFamily="2" charset="77"/>
                <a:ea typeface="Fira Sans Extra Condensed"/>
                <a:cs typeface="Fira Sans Extra Condensed"/>
                <a:sym typeface="Fira Sans Extra Condensed"/>
              </a:rPr>
              <a:t> de </a:t>
            </a:r>
            <a:r>
              <a:rPr lang="en-US" dirty="0" err="1">
                <a:solidFill>
                  <a:srgbClr val="002060"/>
                </a:solidFill>
                <a:latin typeface="Montserrat" pitchFamily="2" charset="77"/>
                <a:ea typeface="Fira Sans Extra Condensed"/>
                <a:cs typeface="Fira Sans Extra Condensed"/>
                <a:sym typeface="Fira Sans Extra Condensed"/>
              </a:rPr>
              <a:t>comunas</a:t>
            </a:r>
            <a:r>
              <a:rPr lang="en-US" dirty="0">
                <a:solidFill>
                  <a:srgbClr val="002060"/>
                </a:solidFill>
                <a:latin typeface="Montserrat" pitchFamily="2" charset="77"/>
                <a:ea typeface="Fira Sans Extra Condensed"/>
                <a:cs typeface="Fira Sans Extra Condensed"/>
                <a:sym typeface="Fira Sans Extra Condensed"/>
              </a:rPr>
              <a:t> y barrios</a:t>
            </a:r>
          </a:p>
        </p:txBody>
      </p:sp>
      <p:sp>
        <p:nvSpPr>
          <p:cNvPr id="451" name="Google Shape;1339;p34">
            <a:extLst>
              <a:ext uri="{FF2B5EF4-FFF2-40B4-BE49-F238E27FC236}">
                <a16:creationId xmlns:a16="http://schemas.microsoft.com/office/drawing/2014/main" id="{8CA7235E-08CB-E6C1-222A-0D41FB1512FC}"/>
              </a:ext>
            </a:extLst>
          </p:cNvPr>
          <p:cNvSpPr txBox="1"/>
          <p:nvPr/>
        </p:nvSpPr>
        <p:spPr>
          <a:xfrm>
            <a:off x="2597490" y="4942211"/>
            <a:ext cx="1958867" cy="21694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C" b="1" dirty="0">
                <a:solidFill>
                  <a:srgbClr val="0076BF"/>
                </a:solidFill>
                <a:latin typeface="Montserrat" pitchFamily="2" charset="77"/>
                <a:sym typeface="Fira Sans Extra Condensed Medium"/>
              </a:rPr>
              <a:t>25-03-2024</a:t>
            </a:r>
          </a:p>
        </p:txBody>
      </p:sp>
      <p:sp>
        <p:nvSpPr>
          <p:cNvPr id="452" name="Google Shape;1286;p34">
            <a:extLst>
              <a:ext uri="{FF2B5EF4-FFF2-40B4-BE49-F238E27FC236}">
                <a16:creationId xmlns:a16="http://schemas.microsoft.com/office/drawing/2014/main" id="{93662F91-41CE-C6AE-EDC9-1DE4157F6BDF}"/>
              </a:ext>
            </a:extLst>
          </p:cNvPr>
          <p:cNvSpPr txBox="1"/>
          <p:nvPr/>
        </p:nvSpPr>
        <p:spPr>
          <a:xfrm>
            <a:off x="6899279" y="4989758"/>
            <a:ext cx="2268945" cy="121846"/>
          </a:xfrm>
          <a:prstGeom prst="rect">
            <a:avLst/>
          </a:prstGeom>
          <a:noFill/>
          <a:ln>
            <a:noFill/>
          </a:ln>
        </p:spPr>
        <p:txBody>
          <a:bodyPr spcFirstLastPara="1" wrap="square" lIns="91425" tIns="91425" rIns="91425" bIns="91425" anchor="ctr" anchorCtr="0">
            <a:noAutofit/>
          </a:bodyPr>
          <a:lstStyle/>
          <a:p>
            <a:pPr algn="ctr"/>
            <a:r>
              <a:rPr lang="es-EC" b="1" dirty="0">
                <a:solidFill>
                  <a:srgbClr val="0076BF"/>
                </a:solidFill>
                <a:latin typeface="Montserrat" pitchFamily="2" charset="77"/>
                <a:sym typeface="Fira Sans Extra Condensed Medium"/>
              </a:rPr>
              <a:t>30-04-2024</a:t>
            </a:r>
          </a:p>
        </p:txBody>
      </p:sp>
      <p:sp>
        <p:nvSpPr>
          <p:cNvPr id="476" name="Google Shape;1278;p34">
            <a:extLst>
              <a:ext uri="{FF2B5EF4-FFF2-40B4-BE49-F238E27FC236}">
                <a16:creationId xmlns:a16="http://schemas.microsoft.com/office/drawing/2014/main" id="{FB4A95E9-4565-FFEB-DEBE-086D2A00782A}"/>
              </a:ext>
            </a:extLst>
          </p:cNvPr>
          <p:cNvSpPr txBox="1"/>
          <p:nvPr/>
        </p:nvSpPr>
        <p:spPr>
          <a:xfrm>
            <a:off x="9174295" y="2770450"/>
            <a:ext cx="2229079" cy="15071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C" b="1" dirty="0">
                <a:solidFill>
                  <a:srgbClr val="0076BF"/>
                </a:solidFill>
                <a:latin typeface="Montserrat" pitchFamily="2" charset="77"/>
                <a:ea typeface="Fira Sans Extra Condensed Medium"/>
                <a:cs typeface="Fira Sans Extra Condensed Medium"/>
                <a:sym typeface="Fira Sans Extra Condensed Medium"/>
              </a:rPr>
              <a:t>10-05-2024</a:t>
            </a:r>
          </a:p>
        </p:txBody>
      </p:sp>
      <p:pic>
        <p:nvPicPr>
          <p:cNvPr id="7" name="Picture 6" descr="A blue and black paper&#10;&#10;Description automatically generated with medium confidence">
            <a:extLst>
              <a:ext uri="{FF2B5EF4-FFF2-40B4-BE49-F238E27FC236}">
                <a16:creationId xmlns:a16="http://schemas.microsoft.com/office/drawing/2014/main" id="{66CBA0D7-22C2-18C0-EC47-137584CB25C8}"/>
              </a:ext>
            </a:extLst>
          </p:cNvPr>
          <p:cNvPicPr>
            <a:picLocks noChangeAspect="1"/>
          </p:cNvPicPr>
          <p:nvPr/>
        </p:nvPicPr>
        <p:blipFill>
          <a:blip r:embed="rId8"/>
          <a:stretch>
            <a:fillRect/>
          </a:stretch>
        </p:blipFill>
        <p:spPr>
          <a:xfrm>
            <a:off x="2973461" y="3805345"/>
            <a:ext cx="1213424" cy="1157138"/>
          </a:xfrm>
          <a:prstGeom prst="rect">
            <a:avLst/>
          </a:prstGeom>
        </p:spPr>
      </p:pic>
      <p:pic>
        <p:nvPicPr>
          <p:cNvPr id="6" name="Picture 5">
            <a:extLst>
              <a:ext uri="{FF2B5EF4-FFF2-40B4-BE49-F238E27FC236}">
                <a16:creationId xmlns:a16="http://schemas.microsoft.com/office/drawing/2014/main" id="{4C56E944-683E-BCBD-C820-5CA68FCD4F93}"/>
              </a:ext>
            </a:extLst>
          </p:cNvPr>
          <p:cNvPicPr>
            <a:picLocks noChangeAspect="1"/>
          </p:cNvPicPr>
          <p:nvPr/>
        </p:nvPicPr>
        <p:blipFill>
          <a:blip r:embed="rId9"/>
          <a:stretch>
            <a:fillRect/>
          </a:stretch>
        </p:blipFill>
        <p:spPr>
          <a:xfrm flipH="1">
            <a:off x="942920" y="4230622"/>
            <a:ext cx="1452265" cy="1037556"/>
          </a:xfrm>
          <a:prstGeom prst="rect">
            <a:avLst/>
          </a:prstGeom>
        </p:spPr>
      </p:pic>
      <p:pic>
        <p:nvPicPr>
          <p:cNvPr id="8" name="Picture 7">
            <a:extLst>
              <a:ext uri="{FF2B5EF4-FFF2-40B4-BE49-F238E27FC236}">
                <a16:creationId xmlns:a16="http://schemas.microsoft.com/office/drawing/2014/main" id="{2CA8CBEE-294E-4EFF-FC4B-73C6915CD1D8}"/>
              </a:ext>
            </a:extLst>
          </p:cNvPr>
          <p:cNvPicPr>
            <a:picLocks noChangeAspect="1"/>
          </p:cNvPicPr>
          <p:nvPr/>
        </p:nvPicPr>
        <p:blipFill>
          <a:blip r:embed="rId9"/>
          <a:stretch>
            <a:fillRect/>
          </a:stretch>
        </p:blipFill>
        <p:spPr>
          <a:xfrm rot="16501210" flipH="1">
            <a:off x="4662412" y="4301355"/>
            <a:ext cx="1300802" cy="929345"/>
          </a:xfrm>
          <a:prstGeom prst="rect">
            <a:avLst/>
          </a:prstGeom>
        </p:spPr>
      </p:pic>
      <p:pic>
        <p:nvPicPr>
          <p:cNvPr id="10" name="Picture 9">
            <a:extLst>
              <a:ext uri="{FF2B5EF4-FFF2-40B4-BE49-F238E27FC236}">
                <a16:creationId xmlns:a16="http://schemas.microsoft.com/office/drawing/2014/main" id="{07CF46F9-0DD5-4CDD-453B-C5A59C9E8018}"/>
              </a:ext>
            </a:extLst>
          </p:cNvPr>
          <p:cNvPicPr>
            <a:picLocks noChangeAspect="1"/>
          </p:cNvPicPr>
          <p:nvPr/>
        </p:nvPicPr>
        <p:blipFill>
          <a:blip r:embed="rId9"/>
          <a:stretch>
            <a:fillRect/>
          </a:stretch>
        </p:blipFill>
        <p:spPr>
          <a:xfrm rot="5040830" flipH="1" flipV="1">
            <a:off x="6422739" y="2124312"/>
            <a:ext cx="1300802" cy="929345"/>
          </a:xfrm>
          <a:prstGeom prst="rect">
            <a:avLst/>
          </a:prstGeom>
        </p:spPr>
      </p:pic>
      <p:pic>
        <p:nvPicPr>
          <p:cNvPr id="12" name="Picture 11">
            <a:extLst>
              <a:ext uri="{FF2B5EF4-FFF2-40B4-BE49-F238E27FC236}">
                <a16:creationId xmlns:a16="http://schemas.microsoft.com/office/drawing/2014/main" id="{DC019C30-79E9-4179-6394-6C3CC34E715E}"/>
              </a:ext>
            </a:extLst>
          </p:cNvPr>
          <p:cNvPicPr>
            <a:picLocks noChangeAspect="1"/>
          </p:cNvPicPr>
          <p:nvPr/>
        </p:nvPicPr>
        <p:blipFill>
          <a:blip r:embed="rId9"/>
          <a:stretch>
            <a:fillRect/>
          </a:stretch>
        </p:blipFill>
        <p:spPr>
          <a:xfrm rot="16501210" flipH="1">
            <a:off x="9064679" y="4516304"/>
            <a:ext cx="1300802" cy="929345"/>
          </a:xfrm>
          <a:prstGeom prst="rect">
            <a:avLst/>
          </a:prstGeom>
        </p:spPr>
      </p:pic>
      <p:pic>
        <p:nvPicPr>
          <p:cNvPr id="14" name="Picture 13" descr="A group of people around a table&#10;&#10;Description automatically generated">
            <a:extLst>
              <a:ext uri="{FF2B5EF4-FFF2-40B4-BE49-F238E27FC236}">
                <a16:creationId xmlns:a16="http://schemas.microsoft.com/office/drawing/2014/main" id="{BE515293-05FF-4D81-7691-45FA52EF915B}"/>
              </a:ext>
            </a:extLst>
          </p:cNvPr>
          <p:cNvPicPr>
            <a:picLocks noChangeAspect="1"/>
          </p:cNvPicPr>
          <p:nvPr/>
        </p:nvPicPr>
        <p:blipFill>
          <a:blip r:embed="rId10"/>
          <a:stretch>
            <a:fillRect/>
          </a:stretch>
        </p:blipFill>
        <p:spPr>
          <a:xfrm>
            <a:off x="283592" y="1143789"/>
            <a:ext cx="1742135" cy="1630032"/>
          </a:xfrm>
          <a:prstGeom prst="rect">
            <a:avLst/>
          </a:prstGeom>
        </p:spPr>
      </p:pic>
      <p:pic>
        <p:nvPicPr>
          <p:cNvPr id="13" name="Picture 12" descr="A blue globe with speech bubbles&#10;&#10;Description automatically generated">
            <a:extLst>
              <a:ext uri="{FF2B5EF4-FFF2-40B4-BE49-F238E27FC236}">
                <a16:creationId xmlns:a16="http://schemas.microsoft.com/office/drawing/2014/main" id="{7CD69036-1198-7873-6C44-43DC38B80F1A}"/>
              </a:ext>
            </a:extLst>
          </p:cNvPr>
          <p:cNvPicPr>
            <a:picLocks noChangeAspect="1"/>
          </p:cNvPicPr>
          <p:nvPr/>
        </p:nvPicPr>
        <p:blipFill>
          <a:blip r:embed="rId11"/>
          <a:stretch>
            <a:fillRect/>
          </a:stretch>
        </p:blipFill>
        <p:spPr>
          <a:xfrm>
            <a:off x="7290083" y="3447715"/>
            <a:ext cx="1477231" cy="1478321"/>
          </a:xfrm>
          <a:prstGeom prst="rect">
            <a:avLst/>
          </a:prstGeom>
        </p:spPr>
      </p:pic>
      <p:pic>
        <p:nvPicPr>
          <p:cNvPr id="16" name="Picture 15" descr="A blue and black paper with a black background&#10;&#10;Description automatically generated">
            <a:extLst>
              <a:ext uri="{FF2B5EF4-FFF2-40B4-BE49-F238E27FC236}">
                <a16:creationId xmlns:a16="http://schemas.microsoft.com/office/drawing/2014/main" id="{F9E0DDA4-6BEB-DAE7-212F-958E7CDD2E0D}"/>
              </a:ext>
            </a:extLst>
          </p:cNvPr>
          <p:cNvPicPr>
            <a:picLocks noChangeAspect="1"/>
          </p:cNvPicPr>
          <p:nvPr/>
        </p:nvPicPr>
        <p:blipFill>
          <a:blip r:embed="rId12"/>
          <a:stretch>
            <a:fillRect/>
          </a:stretch>
        </p:blipFill>
        <p:spPr>
          <a:xfrm>
            <a:off x="4987163" y="1388747"/>
            <a:ext cx="1505153" cy="1505153"/>
          </a:xfrm>
          <a:prstGeom prst="rect">
            <a:avLst/>
          </a:prstGeom>
        </p:spPr>
      </p:pic>
      <p:pic>
        <p:nvPicPr>
          <p:cNvPr id="19" name="Picture 18" descr="A blue and white icon of a paper in an envelope&#10;&#10;Description automatically generated">
            <a:extLst>
              <a:ext uri="{FF2B5EF4-FFF2-40B4-BE49-F238E27FC236}">
                <a16:creationId xmlns:a16="http://schemas.microsoft.com/office/drawing/2014/main" id="{AFD51BBF-726A-34CD-5F34-2ABF5B690C95}"/>
              </a:ext>
            </a:extLst>
          </p:cNvPr>
          <p:cNvPicPr>
            <a:picLocks noChangeAspect="1"/>
          </p:cNvPicPr>
          <p:nvPr/>
        </p:nvPicPr>
        <p:blipFill>
          <a:blip r:embed="rId13"/>
          <a:stretch>
            <a:fillRect/>
          </a:stretch>
        </p:blipFill>
        <p:spPr>
          <a:xfrm>
            <a:off x="9426336" y="1260227"/>
            <a:ext cx="1630032" cy="1630032"/>
          </a:xfrm>
          <a:prstGeom prst="rect">
            <a:avLst/>
          </a:prstGeom>
        </p:spPr>
      </p:pic>
      <p:pic>
        <p:nvPicPr>
          <p:cNvPr id="20" name="Google Shape;89;g1f4c34ed6cf_1_59">
            <a:extLst>
              <a:ext uri="{FF2B5EF4-FFF2-40B4-BE49-F238E27FC236}">
                <a16:creationId xmlns:a16="http://schemas.microsoft.com/office/drawing/2014/main" id="{7944E53C-5299-C0E8-BE1E-96FF250AB5C5}"/>
              </a:ext>
            </a:extLst>
          </p:cNvPr>
          <p:cNvPicPr preferRelativeResize="0"/>
          <p:nvPr/>
        </p:nvPicPr>
        <p:blipFill rotWithShape="1">
          <a:blip r:embed="rId14" cstate="print">
            <a:alphaModFix amt="5000"/>
            <a:extLst>
              <a:ext uri="{28A0092B-C50C-407E-A947-70E740481C1C}">
                <a14:useLocalDpi xmlns:a14="http://schemas.microsoft.com/office/drawing/2010/main"/>
              </a:ext>
            </a:extLst>
          </a:blip>
          <a:srcRect l="17039" b="6933"/>
          <a:stretch/>
        </p:blipFill>
        <p:spPr>
          <a:xfrm rot="-5400000">
            <a:off x="8301488" y="2967488"/>
            <a:ext cx="3527774" cy="4253250"/>
          </a:xfrm>
          <a:prstGeom prst="rect">
            <a:avLst/>
          </a:prstGeom>
          <a:noFill/>
          <a:ln>
            <a:noFill/>
          </a:ln>
        </p:spPr>
      </p:pic>
    </p:spTree>
    <p:extLst>
      <p:ext uri="{BB962C8B-B14F-4D97-AF65-F5344CB8AC3E}">
        <p14:creationId xmlns:p14="http://schemas.microsoft.com/office/powerpoint/2010/main" val="2281197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g1f4c34ed6cf_1_59"/>
          <p:cNvPicPr preferRelativeResize="0"/>
          <p:nvPr/>
        </p:nvPicPr>
        <p:blipFill>
          <a:blip r:embed="rId3">
            <a:alphaModFix amt="40000"/>
          </a:blip>
          <a:stretch>
            <a:fillRect/>
          </a:stretch>
        </p:blipFill>
        <p:spPr>
          <a:xfrm rot="-5400000">
            <a:off x="2663587" y="-2663587"/>
            <a:ext cx="6864826" cy="12192000"/>
          </a:xfrm>
          <a:prstGeom prst="rect">
            <a:avLst/>
          </a:prstGeom>
          <a:noFill/>
          <a:ln>
            <a:noFill/>
          </a:ln>
        </p:spPr>
      </p:pic>
      <p:pic>
        <p:nvPicPr>
          <p:cNvPr id="83" name="Google Shape;83;g1f4c34ed6cf_1_59"/>
          <p:cNvPicPr preferRelativeResize="0"/>
          <p:nvPr/>
        </p:nvPicPr>
        <p:blipFill rotWithShape="1">
          <a:blip r:embed="rId4">
            <a:alphaModFix/>
          </a:blip>
          <a:srcRect/>
          <a:stretch/>
        </p:blipFill>
        <p:spPr>
          <a:xfrm>
            <a:off x="-101600" y="345534"/>
            <a:ext cx="4397400" cy="699267"/>
          </a:xfrm>
          <a:prstGeom prst="rect">
            <a:avLst/>
          </a:prstGeom>
          <a:noFill/>
          <a:ln>
            <a:noFill/>
          </a:ln>
        </p:spPr>
      </p:pic>
      <p:pic>
        <p:nvPicPr>
          <p:cNvPr id="84" name="Google Shape;84;g1f4c34ed6cf_1_59"/>
          <p:cNvPicPr preferRelativeResize="0"/>
          <p:nvPr/>
        </p:nvPicPr>
        <p:blipFill rotWithShape="1">
          <a:blip r:embed="rId5">
            <a:alphaModFix/>
          </a:blip>
          <a:srcRect/>
          <a:stretch/>
        </p:blipFill>
        <p:spPr>
          <a:xfrm>
            <a:off x="-92174" y="241176"/>
            <a:ext cx="4499750" cy="699267"/>
          </a:xfrm>
          <a:prstGeom prst="rect">
            <a:avLst/>
          </a:prstGeom>
          <a:noFill/>
          <a:ln>
            <a:noFill/>
          </a:ln>
        </p:spPr>
      </p:pic>
      <p:sp>
        <p:nvSpPr>
          <p:cNvPr id="85" name="Google Shape;85;g1f4c34ed6cf_1_59"/>
          <p:cNvSpPr txBox="1"/>
          <p:nvPr/>
        </p:nvSpPr>
        <p:spPr>
          <a:xfrm>
            <a:off x="84083" y="300385"/>
            <a:ext cx="4499750" cy="1308020"/>
          </a:xfrm>
          <a:prstGeom prst="rect">
            <a:avLst/>
          </a:prstGeom>
          <a:noFill/>
          <a:ln>
            <a:noFill/>
          </a:ln>
        </p:spPr>
        <p:txBody>
          <a:bodyPr spcFirstLastPara="1" wrap="square" lIns="91425" tIns="91425" rIns="91425" bIns="91425" anchor="t" anchorCtr="0">
            <a:spAutoFit/>
          </a:bodyPr>
          <a:lstStyle/>
          <a:p>
            <a:pPr defTabSz="829544">
              <a:buClrTx/>
              <a:defRPr/>
            </a:pPr>
            <a:r>
              <a:rPr lang="es-EC" sz="2800" b="1" kern="1200" dirty="0">
                <a:solidFill>
                  <a:schemeClr val="bg1"/>
                </a:solidFill>
                <a:latin typeface="Montserrat ExtraBold" pitchFamily="2" charset="77"/>
                <a:ea typeface="HGSMinchoE" panose="02020900000000000000" pitchFamily="18" charset="-128"/>
                <a:cs typeface="+mn-cs"/>
              </a:rPr>
              <a:t>Marco Normativo</a:t>
            </a:r>
          </a:p>
          <a:p>
            <a:pPr marL="0" marR="0" lvl="0" indent="0" algn="l" defTabSz="829544" rtl="0" eaLnBrk="1" fontAlgn="auto" latinLnBrk="0" hangingPunct="1">
              <a:lnSpc>
                <a:spcPct val="100000"/>
              </a:lnSpc>
              <a:spcBef>
                <a:spcPts val="0"/>
              </a:spcBef>
              <a:spcAft>
                <a:spcPts val="0"/>
              </a:spcAft>
              <a:buClrTx/>
              <a:buSzTx/>
              <a:buFontTx/>
              <a:buNone/>
              <a:tabLst/>
              <a:defRPr/>
            </a:pPr>
            <a:endParaRPr kumimoji="0" lang="es-EC" sz="2600" b="1" i="0" u="none" strike="noStrike" kern="1200" cap="none" spc="0" normalizeH="0" baseline="0" noProof="0" dirty="0">
              <a:ln>
                <a:noFill/>
              </a:ln>
              <a:solidFill>
                <a:schemeClr val="bg1"/>
              </a:solidFill>
              <a:effectLst/>
              <a:uLnTx/>
              <a:uFillTx/>
              <a:latin typeface="Montserrat ExtraBold" pitchFamily="2" charset="77"/>
              <a:ea typeface="HGSMinchoE" panose="02020900000000000000" pitchFamily="18" charset="-128"/>
              <a:cs typeface="+mn-cs"/>
            </a:endParaRPr>
          </a:p>
          <a:p>
            <a:pPr>
              <a:buSzPts val="2300"/>
            </a:pPr>
            <a:endParaRPr sz="1900" b="0" i="0" u="none" strike="noStrike" cap="none" dirty="0">
              <a:solidFill>
                <a:schemeClr val="lt1"/>
              </a:solidFill>
              <a:latin typeface="Arial"/>
              <a:ea typeface="Arial"/>
              <a:cs typeface="Arial"/>
              <a:sym typeface="Arial"/>
            </a:endParaRPr>
          </a:p>
        </p:txBody>
      </p:sp>
      <p:pic>
        <p:nvPicPr>
          <p:cNvPr id="86" name="Google Shape;86;g1f4c34ed6cf_1_59"/>
          <p:cNvPicPr preferRelativeResize="0"/>
          <p:nvPr/>
        </p:nvPicPr>
        <p:blipFill rotWithShape="1">
          <a:blip r:embed="rId6">
            <a:alphaModFix/>
          </a:blip>
          <a:srcRect/>
          <a:stretch/>
        </p:blipFill>
        <p:spPr>
          <a:xfrm flipH="1">
            <a:off x="0" y="6380025"/>
            <a:ext cx="3088449" cy="477975"/>
          </a:xfrm>
          <a:prstGeom prst="rect">
            <a:avLst/>
          </a:prstGeom>
          <a:noFill/>
          <a:ln>
            <a:noFill/>
          </a:ln>
        </p:spPr>
      </p:pic>
      <p:pic>
        <p:nvPicPr>
          <p:cNvPr id="87" name="Google Shape;87;g1f4c34ed6cf_1_59"/>
          <p:cNvPicPr preferRelativeResize="0"/>
          <p:nvPr/>
        </p:nvPicPr>
        <p:blipFill rotWithShape="1">
          <a:blip r:embed="rId7" cstate="print">
            <a:alphaModFix/>
            <a:extLst>
              <a:ext uri="{28A0092B-C50C-407E-A947-70E740481C1C}">
                <a14:useLocalDpi xmlns:a14="http://schemas.microsoft.com/office/drawing/2010/main"/>
              </a:ext>
            </a:extLst>
          </a:blip>
          <a:srcRect t="24054" b="24048"/>
          <a:stretch/>
        </p:blipFill>
        <p:spPr>
          <a:xfrm>
            <a:off x="9406149" y="0"/>
            <a:ext cx="2554622" cy="1325760"/>
          </a:xfrm>
          <a:prstGeom prst="rect">
            <a:avLst/>
          </a:prstGeom>
          <a:noFill/>
          <a:ln>
            <a:noFill/>
          </a:ln>
        </p:spPr>
      </p:pic>
      <p:pic>
        <p:nvPicPr>
          <p:cNvPr id="90" name="Google Shape;90;g1f4c34ed6cf_1_59"/>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9133489" y="6228366"/>
            <a:ext cx="2743514" cy="541222"/>
          </a:xfrm>
          <a:prstGeom prst="rect">
            <a:avLst/>
          </a:prstGeom>
          <a:noFill/>
          <a:ln>
            <a:noFill/>
          </a:ln>
        </p:spPr>
      </p:pic>
      <p:grpSp>
        <p:nvGrpSpPr>
          <p:cNvPr id="2" name="Google Shape;1436;p36">
            <a:extLst>
              <a:ext uri="{FF2B5EF4-FFF2-40B4-BE49-F238E27FC236}">
                <a16:creationId xmlns:a16="http://schemas.microsoft.com/office/drawing/2014/main" id="{9D21B1B5-D291-5EE7-371A-6300D4E0FAE8}"/>
              </a:ext>
            </a:extLst>
          </p:cNvPr>
          <p:cNvGrpSpPr/>
          <p:nvPr/>
        </p:nvGrpSpPr>
        <p:grpSpPr>
          <a:xfrm>
            <a:off x="391297" y="1416540"/>
            <a:ext cx="6496791" cy="4485587"/>
            <a:chOff x="2630378" y="2186925"/>
            <a:chExt cx="1915219" cy="1416375"/>
          </a:xfrm>
        </p:grpSpPr>
        <p:sp>
          <p:nvSpPr>
            <p:cNvPr id="3" name="Google Shape;1437;p36">
              <a:extLst>
                <a:ext uri="{FF2B5EF4-FFF2-40B4-BE49-F238E27FC236}">
                  <a16:creationId xmlns:a16="http://schemas.microsoft.com/office/drawing/2014/main" id="{63291754-00BB-48CD-AD69-950FCC19736B}"/>
                </a:ext>
              </a:extLst>
            </p:cNvPr>
            <p:cNvSpPr/>
            <p:nvPr/>
          </p:nvSpPr>
          <p:spPr>
            <a:xfrm>
              <a:off x="2630378" y="2270650"/>
              <a:ext cx="1915219" cy="1332650"/>
            </a:xfrm>
            <a:custGeom>
              <a:avLst/>
              <a:gdLst/>
              <a:ahLst/>
              <a:cxnLst/>
              <a:rect l="l" t="t" r="r" b="b"/>
              <a:pathLst>
                <a:path w="80773" h="56246" extrusionOk="0">
                  <a:moveTo>
                    <a:pt x="1" y="0"/>
                  </a:moveTo>
                  <a:lnTo>
                    <a:pt x="1" y="56245"/>
                  </a:lnTo>
                  <a:lnTo>
                    <a:pt x="80773" y="56245"/>
                  </a:lnTo>
                  <a:lnTo>
                    <a:pt x="80773" y="0"/>
                  </a:ln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Google Shape;1438;p36">
              <a:extLst>
                <a:ext uri="{FF2B5EF4-FFF2-40B4-BE49-F238E27FC236}">
                  <a16:creationId xmlns:a16="http://schemas.microsoft.com/office/drawing/2014/main" id="{4B5A5DA6-7D66-2617-7DEF-5D128FB9ECEF}"/>
                </a:ext>
              </a:extLst>
            </p:cNvPr>
            <p:cNvSpPr/>
            <p:nvPr/>
          </p:nvSpPr>
          <p:spPr>
            <a:xfrm>
              <a:off x="3591800" y="2186925"/>
              <a:ext cx="899550" cy="1359200"/>
            </a:xfrm>
            <a:custGeom>
              <a:avLst/>
              <a:gdLst/>
              <a:ahLst/>
              <a:cxnLst/>
              <a:rect l="l" t="t" r="r" b="b"/>
              <a:pathLst>
                <a:path w="35982" h="54368" extrusionOk="0">
                  <a:moveTo>
                    <a:pt x="17991" y="1"/>
                  </a:moveTo>
                  <a:cubicBezTo>
                    <a:pt x="11910" y="1"/>
                    <a:pt x="5829" y="1117"/>
                    <a:pt x="1" y="3349"/>
                  </a:cubicBezTo>
                  <a:lnTo>
                    <a:pt x="1" y="54368"/>
                  </a:lnTo>
                  <a:cubicBezTo>
                    <a:pt x="5841" y="52135"/>
                    <a:pt x="11922" y="51019"/>
                    <a:pt x="18000" y="51019"/>
                  </a:cubicBezTo>
                  <a:cubicBezTo>
                    <a:pt x="24078" y="51019"/>
                    <a:pt x="30153" y="52135"/>
                    <a:pt x="35981" y="54368"/>
                  </a:cubicBezTo>
                  <a:lnTo>
                    <a:pt x="35981" y="3349"/>
                  </a:lnTo>
                  <a:cubicBezTo>
                    <a:pt x="30153" y="1117"/>
                    <a:pt x="24072" y="1"/>
                    <a:pt x="17991" y="1"/>
                  </a:cubicBezTo>
                  <a:close/>
                </a:path>
              </a:pathLst>
            </a:custGeom>
            <a:solidFill>
              <a:srgbClr val="9EB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1439;p36">
              <a:extLst>
                <a:ext uri="{FF2B5EF4-FFF2-40B4-BE49-F238E27FC236}">
                  <a16:creationId xmlns:a16="http://schemas.microsoft.com/office/drawing/2014/main" id="{DB0725C7-069B-EA38-D205-2ECFE8E8D91F}"/>
                </a:ext>
              </a:extLst>
            </p:cNvPr>
            <p:cNvSpPr/>
            <p:nvPr/>
          </p:nvSpPr>
          <p:spPr>
            <a:xfrm>
              <a:off x="2693175" y="2186925"/>
              <a:ext cx="899250" cy="1359200"/>
            </a:xfrm>
            <a:custGeom>
              <a:avLst/>
              <a:gdLst/>
              <a:ahLst/>
              <a:cxnLst/>
              <a:rect l="l" t="t" r="r" b="b"/>
              <a:pathLst>
                <a:path w="35970" h="54368" extrusionOk="0">
                  <a:moveTo>
                    <a:pt x="17981" y="1"/>
                  </a:moveTo>
                  <a:cubicBezTo>
                    <a:pt x="11901" y="1"/>
                    <a:pt x="5823" y="1117"/>
                    <a:pt x="1" y="3349"/>
                  </a:cubicBezTo>
                  <a:lnTo>
                    <a:pt x="1" y="54368"/>
                  </a:lnTo>
                  <a:cubicBezTo>
                    <a:pt x="5823" y="52135"/>
                    <a:pt x="11901" y="51019"/>
                    <a:pt x="17981" y="51019"/>
                  </a:cubicBezTo>
                  <a:cubicBezTo>
                    <a:pt x="24060" y="51019"/>
                    <a:pt x="30141" y="52135"/>
                    <a:pt x="35970" y="54368"/>
                  </a:cubicBezTo>
                  <a:lnTo>
                    <a:pt x="35970" y="3349"/>
                  </a:lnTo>
                  <a:cubicBezTo>
                    <a:pt x="30141" y="1117"/>
                    <a:pt x="24060" y="1"/>
                    <a:pt x="17981" y="1"/>
                  </a:cubicBezTo>
                  <a:close/>
                </a:path>
              </a:pathLst>
            </a:custGeom>
            <a:solidFill>
              <a:srgbClr val="9EB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1440;p36">
              <a:extLst>
                <a:ext uri="{FF2B5EF4-FFF2-40B4-BE49-F238E27FC236}">
                  <a16:creationId xmlns:a16="http://schemas.microsoft.com/office/drawing/2014/main" id="{02E4B44F-A253-3D6C-E27E-C564F9739730}"/>
                </a:ext>
              </a:extLst>
            </p:cNvPr>
            <p:cNvSpPr/>
            <p:nvPr/>
          </p:nvSpPr>
          <p:spPr>
            <a:xfrm>
              <a:off x="3577225" y="2271250"/>
              <a:ext cx="30375" cy="1274875"/>
            </a:xfrm>
            <a:custGeom>
              <a:avLst/>
              <a:gdLst/>
              <a:ahLst/>
              <a:cxnLst/>
              <a:rect l="l" t="t" r="r" b="b"/>
              <a:pathLst>
                <a:path w="1215" h="50995" extrusionOk="0">
                  <a:moveTo>
                    <a:pt x="608" y="0"/>
                  </a:moveTo>
                  <a:cubicBezTo>
                    <a:pt x="608" y="0"/>
                    <a:pt x="560" y="798"/>
                    <a:pt x="488" y="2191"/>
                  </a:cubicBezTo>
                  <a:cubicBezTo>
                    <a:pt x="441" y="3572"/>
                    <a:pt x="322" y="5572"/>
                    <a:pt x="262" y="7965"/>
                  </a:cubicBezTo>
                  <a:cubicBezTo>
                    <a:pt x="203" y="10359"/>
                    <a:pt x="96" y="13145"/>
                    <a:pt x="72" y="16133"/>
                  </a:cubicBezTo>
                  <a:cubicBezTo>
                    <a:pt x="12" y="19133"/>
                    <a:pt x="12" y="22312"/>
                    <a:pt x="0" y="25503"/>
                  </a:cubicBezTo>
                  <a:cubicBezTo>
                    <a:pt x="12" y="28682"/>
                    <a:pt x="24" y="31873"/>
                    <a:pt x="72" y="34862"/>
                  </a:cubicBezTo>
                  <a:cubicBezTo>
                    <a:pt x="96" y="37850"/>
                    <a:pt x="203" y="40636"/>
                    <a:pt x="262" y="43029"/>
                  </a:cubicBezTo>
                  <a:cubicBezTo>
                    <a:pt x="322" y="45411"/>
                    <a:pt x="441" y="47411"/>
                    <a:pt x="488" y="48804"/>
                  </a:cubicBezTo>
                  <a:cubicBezTo>
                    <a:pt x="560" y="50185"/>
                    <a:pt x="608" y="50995"/>
                    <a:pt x="608" y="50995"/>
                  </a:cubicBezTo>
                  <a:cubicBezTo>
                    <a:pt x="608" y="50995"/>
                    <a:pt x="655" y="50185"/>
                    <a:pt x="727" y="48804"/>
                  </a:cubicBezTo>
                  <a:cubicBezTo>
                    <a:pt x="762" y="47423"/>
                    <a:pt x="893" y="45422"/>
                    <a:pt x="953" y="43029"/>
                  </a:cubicBezTo>
                  <a:cubicBezTo>
                    <a:pt x="1012" y="40636"/>
                    <a:pt x="1096" y="37850"/>
                    <a:pt x="1143" y="34862"/>
                  </a:cubicBezTo>
                  <a:cubicBezTo>
                    <a:pt x="1179" y="31885"/>
                    <a:pt x="1203" y="28682"/>
                    <a:pt x="1215" y="25503"/>
                  </a:cubicBezTo>
                  <a:cubicBezTo>
                    <a:pt x="1203" y="22312"/>
                    <a:pt x="1179" y="19133"/>
                    <a:pt x="1143" y="16133"/>
                  </a:cubicBezTo>
                  <a:cubicBezTo>
                    <a:pt x="1108" y="13145"/>
                    <a:pt x="1012" y="10359"/>
                    <a:pt x="953" y="7965"/>
                  </a:cubicBezTo>
                  <a:cubicBezTo>
                    <a:pt x="893" y="5584"/>
                    <a:pt x="762" y="3596"/>
                    <a:pt x="727" y="2191"/>
                  </a:cubicBezTo>
                  <a:cubicBezTo>
                    <a:pt x="655" y="810"/>
                    <a:pt x="608" y="0"/>
                    <a:pt x="608" y="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ángulo 4">
            <a:extLst>
              <a:ext uri="{FF2B5EF4-FFF2-40B4-BE49-F238E27FC236}">
                <a16:creationId xmlns:a16="http://schemas.microsoft.com/office/drawing/2014/main" id="{714F23E8-0840-7C09-1212-A3408F0415A0}"/>
              </a:ext>
            </a:extLst>
          </p:cNvPr>
          <p:cNvSpPr/>
          <p:nvPr/>
        </p:nvSpPr>
        <p:spPr>
          <a:xfrm>
            <a:off x="775726" y="1597610"/>
            <a:ext cx="2710660" cy="3816429"/>
          </a:xfrm>
          <a:prstGeom prst="rect">
            <a:avLst/>
          </a:prstGeom>
        </p:spPr>
        <p:txBody>
          <a:bodyPr wrap="square">
            <a:prstTxWarp prst="textCanUp">
              <a:avLst>
                <a:gd name="adj" fmla="val 94296"/>
              </a:avLst>
            </a:prstTxWarp>
            <a:spAutoFit/>
          </a:bodyPr>
          <a:lstStyle/>
          <a:p>
            <a:pPr algn="ctr"/>
            <a:r>
              <a:rPr lang="es-ES_tradnl" sz="2000" dirty="0">
                <a:latin typeface="Montserrat" pitchFamily="2" charset="77"/>
              </a:rPr>
              <a:t>CPCCS: </a:t>
            </a:r>
          </a:p>
          <a:p>
            <a:pPr algn="ctr"/>
            <a:r>
              <a:rPr lang="es-ES_tradnl" sz="2000" dirty="0">
                <a:latin typeface="Montserrat" pitchFamily="2" charset="77"/>
              </a:rPr>
              <a:t>“La rendición de cuentas es un </a:t>
            </a:r>
            <a:r>
              <a:rPr lang="es-ES_tradnl" sz="2000" b="1" dirty="0">
                <a:latin typeface="Montserrat" pitchFamily="2" charset="77"/>
              </a:rPr>
              <a:t>proceso participativo</a:t>
            </a:r>
            <a:r>
              <a:rPr lang="es-ES_tradnl" sz="2000" dirty="0">
                <a:latin typeface="Montserrat" pitchFamily="2" charset="77"/>
              </a:rPr>
              <a:t>, periódico, oportuno, claro y veraz, con </a:t>
            </a:r>
            <a:r>
              <a:rPr lang="es-ES_tradnl" sz="2000" b="1" dirty="0">
                <a:latin typeface="Montserrat" pitchFamily="2" charset="77"/>
              </a:rPr>
              <a:t>información precisa, suficiente </a:t>
            </a:r>
            <a:r>
              <a:rPr lang="es-ES_tradnl" sz="2000" dirty="0">
                <a:latin typeface="Montserrat" pitchFamily="2" charset="77"/>
              </a:rPr>
              <a:t>y con lenguaje asequible, que permite </a:t>
            </a:r>
            <a:r>
              <a:rPr lang="es-ES_tradnl" sz="2000" b="1" dirty="0">
                <a:latin typeface="Montserrat" pitchFamily="2" charset="77"/>
              </a:rPr>
              <a:t>someter a evaluación de la ciudadanía la</a:t>
            </a:r>
            <a:endParaRPr lang="es-EC" sz="2000" b="1" dirty="0">
              <a:latin typeface="Montserrat" pitchFamily="2" charset="77"/>
            </a:endParaRPr>
          </a:p>
        </p:txBody>
      </p:sp>
      <p:sp>
        <p:nvSpPr>
          <p:cNvPr id="8" name="Rectángulo 13">
            <a:extLst>
              <a:ext uri="{FF2B5EF4-FFF2-40B4-BE49-F238E27FC236}">
                <a16:creationId xmlns:a16="http://schemas.microsoft.com/office/drawing/2014/main" id="{9E0CF5B1-C907-1D66-48F9-9CF2A0A9D7EB}"/>
              </a:ext>
            </a:extLst>
          </p:cNvPr>
          <p:cNvSpPr/>
          <p:nvPr/>
        </p:nvSpPr>
        <p:spPr>
          <a:xfrm>
            <a:off x="3922795" y="1781389"/>
            <a:ext cx="2600291" cy="3477875"/>
          </a:xfrm>
          <a:prstGeom prst="rect">
            <a:avLst/>
          </a:prstGeom>
        </p:spPr>
        <p:txBody>
          <a:bodyPr wrap="square">
            <a:prstTxWarp prst="textCanUp">
              <a:avLst>
                <a:gd name="adj" fmla="val 95132"/>
              </a:avLst>
            </a:prstTxWarp>
            <a:spAutoFit/>
          </a:bodyPr>
          <a:lstStyle/>
          <a:p>
            <a:pPr algn="ctr"/>
            <a:r>
              <a:rPr lang="es-ES_tradnl" sz="2000" b="1" dirty="0">
                <a:latin typeface="Montserrat" pitchFamily="2" charset="77"/>
              </a:rPr>
              <a:t>gestión de lo público</a:t>
            </a:r>
            <a:r>
              <a:rPr lang="es-ES_tradnl" sz="2000" dirty="0">
                <a:latin typeface="Montserrat" pitchFamily="2" charset="77"/>
              </a:rPr>
              <a:t>. </a:t>
            </a:r>
          </a:p>
          <a:p>
            <a:pPr algn="ctr"/>
            <a:r>
              <a:rPr lang="es-ES_tradnl" sz="2000" dirty="0">
                <a:latin typeface="Montserrat" pitchFamily="2" charset="77"/>
              </a:rPr>
              <a:t>La rendición de cuentas se realizará al menos una vez al año y </a:t>
            </a:r>
            <a:r>
              <a:rPr lang="es-ES_tradnl" sz="2000" b="1" dirty="0">
                <a:latin typeface="Montserrat" pitchFamily="2" charset="77"/>
              </a:rPr>
              <a:t>su convocatoria será amplia</a:t>
            </a:r>
            <a:r>
              <a:rPr lang="es-ES_tradnl" sz="2000" dirty="0">
                <a:latin typeface="Montserrat" pitchFamily="2" charset="77"/>
              </a:rPr>
              <a:t>, a todos los sectores de la sociedad relacionados y debidamente publicitada.” </a:t>
            </a:r>
            <a:endParaRPr lang="es-EC" sz="2000" dirty="0">
              <a:latin typeface="Montserrat" pitchFamily="2" charset="77"/>
            </a:endParaRPr>
          </a:p>
        </p:txBody>
      </p:sp>
      <p:sp>
        <p:nvSpPr>
          <p:cNvPr id="9" name="Rectángulo 2">
            <a:extLst>
              <a:ext uri="{FF2B5EF4-FFF2-40B4-BE49-F238E27FC236}">
                <a16:creationId xmlns:a16="http://schemas.microsoft.com/office/drawing/2014/main" id="{A02AF7D6-D514-73B5-0300-6E39CB857702}"/>
              </a:ext>
            </a:extLst>
          </p:cNvPr>
          <p:cNvSpPr/>
          <p:nvPr/>
        </p:nvSpPr>
        <p:spPr>
          <a:xfrm>
            <a:off x="7735330" y="2276954"/>
            <a:ext cx="4065373" cy="3046988"/>
          </a:xfrm>
          <a:prstGeom prst="rect">
            <a:avLst/>
          </a:prstGeom>
        </p:spPr>
        <p:txBody>
          <a:bodyPr wrap="square">
            <a:spAutoFit/>
          </a:bodyPr>
          <a:lstStyle/>
          <a:p>
            <a:pPr marL="285750" indent="-285750">
              <a:buFont typeface="Arial" panose="020B0604020202020204" pitchFamily="34" charset="0"/>
              <a:buChar char="•"/>
            </a:pPr>
            <a:r>
              <a:rPr lang="es-ES_tradnl" sz="1600" dirty="0">
                <a:solidFill>
                  <a:srgbClr val="002060"/>
                </a:solidFill>
                <a:latin typeface="Montserrat Medium" pitchFamily="2" charset="77"/>
              </a:rPr>
              <a:t>Constitución de la República del Ecuador</a:t>
            </a:r>
            <a:endParaRPr lang="es-EC" sz="1600" dirty="0">
              <a:solidFill>
                <a:srgbClr val="002060"/>
              </a:solidFill>
              <a:latin typeface="Montserrat Medium" pitchFamily="2" charset="77"/>
            </a:endParaRPr>
          </a:p>
          <a:p>
            <a:pPr marL="285750" indent="-285750">
              <a:buFont typeface="Arial" panose="020B0604020202020204" pitchFamily="34" charset="0"/>
              <a:buChar char="•"/>
            </a:pPr>
            <a:r>
              <a:rPr lang="es-ES_tradnl" sz="1600" dirty="0">
                <a:solidFill>
                  <a:srgbClr val="002060"/>
                </a:solidFill>
                <a:latin typeface="Montserrat Medium" pitchFamily="2" charset="77"/>
              </a:rPr>
              <a:t>Ley Orgánica de Participación Ciudadana</a:t>
            </a:r>
            <a:endParaRPr lang="es-EC" sz="1600" dirty="0">
              <a:solidFill>
                <a:srgbClr val="002060"/>
              </a:solidFill>
              <a:latin typeface="Montserrat Medium" pitchFamily="2" charset="77"/>
            </a:endParaRPr>
          </a:p>
          <a:p>
            <a:pPr marL="285750" indent="-285750">
              <a:buFont typeface="Arial" panose="020B0604020202020204" pitchFamily="34" charset="0"/>
              <a:buChar char="•"/>
            </a:pPr>
            <a:r>
              <a:rPr lang="es-ES_tradnl" sz="1600" dirty="0">
                <a:solidFill>
                  <a:srgbClr val="002060"/>
                </a:solidFill>
                <a:latin typeface="Montserrat Medium" pitchFamily="2" charset="77"/>
              </a:rPr>
              <a:t>Ley Orgánica del Consejo de Participación Ciudadana y Control Social</a:t>
            </a:r>
            <a:endParaRPr lang="es-EC" sz="1600" dirty="0">
              <a:solidFill>
                <a:srgbClr val="002060"/>
              </a:solidFill>
              <a:latin typeface="Montserrat Medium" pitchFamily="2" charset="77"/>
            </a:endParaRPr>
          </a:p>
          <a:p>
            <a:pPr marL="285750" indent="-285750">
              <a:buFont typeface="Arial" panose="020B0604020202020204" pitchFamily="34" charset="0"/>
              <a:buChar char="•"/>
            </a:pPr>
            <a:r>
              <a:rPr lang="es-ES_tradnl" sz="1600" dirty="0">
                <a:solidFill>
                  <a:srgbClr val="002060"/>
                </a:solidFill>
                <a:latin typeface="Montserrat Medium" pitchFamily="2" charset="77"/>
              </a:rPr>
              <a:t>Resolución No. CPCCS-PLE-SG-069-2021-476, Reglamento de Rendición de Cuentas, del Consejo de Participación Ciudadana y Control Social.</a:t>
            </a:r>
            <a:endParaRPr lang="es-EC" sz="1600" dirty="0">
              <a:solidFill>
                <a:srgbClr val="002060"/>
              </a:solidFill>
              <a:latin typeface="Montserrat Medium" pitchFamily="2" charset="77"/>
            </a:endParaRPr>
          </a:p>
        </p:txBody>
      </p:sp>
      <p:pic>
        <p:nvPicPr>
          <p:cNvPr id="10" name="Google Shape;89;g1f4c34ed6cf_1_59">
            <a:extLst>
              <a:ext uri="{FF2B5EF4-FFF2-40B4-BE49-F238E27FC236}">
                <a16:creationId xmlns:a16="http://schemas.microsoft.com/office/drawing/2014/main" id="{DDBA254B-21E7-2A94-160F-F080296D1173}"/>
              </a:ext>
            </a:extLst>
          </p:cNvPr>
          <p:cNvPicPr preferRelativeResize="0"/>
          <p:nvPr/>
        </p:nvPicPr>
        <p:blipFill rotWithShape="1">
          <a:blip r:embed="rId9" cstate="print">
            <a:alphaModFix amt="5000"/>
            <a:extLst>
              <a:ext uri="{28A0092B-C50C-407E-A947-70E740481C1C}">
                <a14:useLocalDpi xmlns:a14="http://schemas.microsoft.com/office/drawing/2010/main"/>
              </a:ext>
            </a:extLst>
          </a:blip>
          <a:srcRect l="17039" b="6933"/>
          <a:stretch/>
        </p:blipFill>
        <p:spPr>
          <a:xfrm rot="-5400000">
            <a:off x="8301488" y="2967488"/>
            <a:ext cx="3527774" cy="4253250"/>
          </a:xfrm>
          <a:prstGeom prst="rect">
            <a:avLst/>
          </a:prstGeom>
          <a:noFill/>
          <a:ln>
            <a:noFill/>
          </a:ln>
        </p:spPr>
      </p:pic>
    </p:spTree>
    <p:extLst>
      <p:ext uri="{BB962C8B-B14F-4D97-AF65-F5344CB8AC3E}">
        <p14:creationId xmlns:p14="http://schemas.microsoft.com/office/powerpoint/2010/main" val="2614532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
        <p:cNvGrpSpPr/>
        <p:nvPr/>
      </p:nvGrpSpPr>
      <p:grpSpPr>
        <a:xfrm>
          <a:off x="0" y="0"/>
          <a:ext cx="0" cy="0"/>
          <a:chOff x="0" y="0"/>
          <a:chExt cx="0" cy="0"/>
        </a:xfrm>
      </p:grpSpPr>
      <p:pic>
        <p:nvPicPr>
          <p:cNvPr id="71" name="Google Shape;71;g1f4c34ed6cf_1_33"/>
          <p:cNvPicPr preferRelativeResize="0"/>
          <p:nvPr/>
        </p:nvPicPr>
        <p:blipFill rotWithShape="1">
          <a:blip r:embed="rId4">
            <a:alphaModFix/>
          </a:blip>
          <a:srcRect/>
          <a:stretch/>
        </p:blipFill>
        <p:spPr>
          <a:xfrm>
            <a:off x="-21021" y="15760"/>
            <a:ext cx="12192000" cy="6881801"/>
          </a:xfrm>
          <a:prstGeom prst="rect">
            <a:avLst/>
          </a:prstGeom>
          <a:noFill/>
          <a:ln>
            <a:noFill/>
          </a:ln>
        </p:spPr>
      </p:pic>
      <p:pic>
        <p:nvPicPr>
          <p:cNvPr id="75" name="Google Shape;75;g1f4c34ed6cf_1_33"/>
          <p:cNvPicPr preferRelativeResize="0"/>
          <p:nvPr/>
        </p:nvPicPr>
        <p:blipFill rotWithShape="1">
          <a:blip r:embed="rId5" cstate="print">
            <a:alphaModFix/>
            <a:extLst>
              <a:ext uri="{28A0092B-C50C-407E-A947-70E740481C1C}">
                <a14:useLocalDpi xmlns:a14="http://schemas.microsoft.com/office/drawing/2010/main"/>
              </a:ext>
            </a:extLst>
          </a:blip>
          <a:srcRect t="30910" b="28914"/>
          <a:stretch/>
        </p:blipFill>
        <p:spPr>
          <a:xfrm>
            <a:off x="8676751" y="109701"/>
            <a:ext cx="3262104" cy="1310559"/>
          </a:xfrm>
          <a:prstGeom prst="rect">
            <a:avLst/>
          </a:prstGeom>
          <a:noFill/>
          <a:ln>
            <a:noFill/>
          </a:ln>
        </p:spPr>
      </p:pic>
      <p:pic>
        <p:nvPicPr>
          <p:cNvPr id="6" name="Picture 5" descr="A logo with a black background&#10;&#10;Description automatically generated">
            <a:extLst>
              <a:ext uri="{FF2B5EF4-FFF2-40B4-BE49-F238E27FC236}">
                <a16:creationId xmlns:a16="http://schemas.microsoft.com/office/drawing/2014/main" id="{D2FA884C-FBB1-F8AB-25D2-486C1E70818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13985" y="5688726"/>
            <a:ext cx="3800143" cy="1169274"/>
          </a:xfrm>
          <a:prstGeom prst="rect">
            <a:avLst/>
          </a:prstGeom>
        </p:spPr>
      </p:pic>
      <p:pic>
        <p:nvPicPr>
          <p:cNvPr id="7" name="Google Shape;83;g1f4c34ed6cf_1_59">
            <a:extLst>
              <a:ext uri="{FF2B5EF4-FFF2-40B4-BE49-F238E27FC236}">
                <a16:creationId xmlns:a16="http://schemas.microsoft.com/office/drawing/2014/main" id="{69A0B500-F81D-E671-53E7-53AB4A729CB4}"/>
              </a:ext>
            </a:extLst>
          </p:cNvPr>
          <p:cNvPicPr preferRelativeResize="0"/>
          <p:nvPr/>
        </p:nvPicPr>
        <p:blipFill rotWithShape="1">
          <a:blip r:embed="rId7">
            <a:alphaModFix/>
          </a:blip>
          <a:srcRect/>
          <a:stretch/>
        </p:blipFill>
        <p:spPr>
          <a:xfrm>
            <a:off x="-101600" y="345534"/>
            <a:ext cx="4694621" cy="1125914"/>
          </a:xfrm>
          <a:prstGeom prst="rect">
            <a:avLst/>
          </a:prstGeom>
          <a:noFill/>
          <a:ln>
            <a:noFill/>
          </a:ln>
        </p:spPr>
      </p:pic>
      <p:pic>
        <p:nvPicPr>
          <p:cNvPr id="8" name="Google Shape;84;g1f4c34ed6cf_1_59">
            <a:extLst>
              <a:ext uri="{FF2B5EF4-FFF2-40B4-BE49-F238E27FC236}">
                <a16:creationId xmlns:a16="http://schemas.microsoft.com/office/drawing/2014/main" id="{2B2EB2A5-A6F8-2ED6-80F2-CFC5C991F936}"/>
              </a:ext>
            </a:extLst>
          </p:cNvPr>
          <p:cNvPicPr preferRelativeResize="0"/>
          <p:nvPr/>
        </p:nvPicPr>
        <p:blipFill rotWithShape="1">
          <a:blip r:embed="rId8">
            <a:alphaModFix/>
          </a:blip>
          <a:srcRect/>
          <a:stretch/>
        </p:blipFill>
        <p:spPr>
          <a:xfrm>
            <a:off x="-92175" y="241176"/>
            <a:ext cx="5294796" cy="1125169"/>
          </a:xfrm>
          <a:prstGeom prst="rect">
            <a:avLst/>
          </a:prstGeom>
          <a:noFill/>
          <a:ln>
            <a:noFill/>
          </a:ln>
        </p:spPr>
      </p:pic>
      <p:sp>
        <p:nvSpPr>
          <p:cNvPr id="9" name="Google Shape;85;g1f4c34ed6cf_1_59">
            <a:extLst>
              <a:ext uri="{FF2B5EF4-FFF2-40B4-BE49-F238E27FC236}">
                <a16:creationId xmlns:a16="http://schemas.microsoft.com/office/drawing/2014/main" id="{D101F349-9217-FE6A-B240-5AA24F105B0C}"/>
              </a:ext>
            </a:extLst>
          </p:cNvPr>
          <p:cNvSpPr txBox="1"/>
          <p:nvPr/>
        </p:nvSpPr>
        <p:spPr>
          <a:xfrm>
            <a:off x="136633" y="258343"/>
            <a:ext cx="5475891" cy="2154406"/>
          </a:xfrm>
          <a:prstGeom prst="rect">
            <a:avLst/>
          </a:prstGeom>
          <a:noFill/>
          <a:ln>
            <a:noFill/>
          </a:ln>
        </p:spPr>
        <p:txBody>
          <a:bodyPr spcFirstLastPara="1" wrap="square" lIns="91425" tIns="91425" rIns="91425" bIns="91425" anchor="t" anchorCtr="0">
            <a:spAutoFit/>
          </a:bodyPr>
          <a:lstStyle/>
          <a:p>
            <a:pPr defTabSz="829544">
              <a:buClrTx/>
              <a:defRPr/>
            </a:pPr>
            <a:r>
              <a:rPr lang="es-EC" sz="3200" b="1" kern="1200" dirty="0">
                <a:solidFill>
                  <a:schemeClr val="bg1"/>
                </a:solidFill>
                <a:latin typeface="Montserrat ExtraBold" pitchFamily="2" charset="77"/>
                <a:ea typeface="HGSMinchoE" panose="02020900000000000000" pitchFamily="18" charset="-128"/>
                <a:cs typeface="+mn-cs"/>
              </a:rPr>
              <a:t>Objetivos del Acto de Deliberación</a:t>
            </a:r>
          </a:p>
          <a:p>
            <a:pPr marL="0" marR="0" lvl="0" indent="0" algn="l" defTabSz="829544" rtl="0" eaLnBrk="1" fontAlgn="auto" latinLnBrk="0" hangingPunct="1">
              <a:lnSpc>
                <a:spcPct val="100000"/>
              </a:lnSpc>
              <a:spcBef>
                <a:spcPts val="0"/>
              </a:spcBef>
              <a:spcAft>
                <a:spcPts val="0"/>
              </a:spcAft>
              <a:buClrTx/>
              <a:buSzTx/>
              <a:buFontTx/>
              <a:buNone/>
              <a:tabLst/>
              <a:defRPr/>
            </a:pPr>
            <a:endParaRPr kumimoji="0" lang="es-EC" sz="3200" b="1" i="0" u="none" strike="noStrike" kern="1200" cap="none" spc="0" normalizeH="0" baseline="0" noProof="0" dirty="0">
              <a:ln>
                <a:noFill/>
              </a:ln>
              <a:solidFill>
                <a:schemeClr val="bg1"/>
              </a:solidFill>
              <a:effectLst/>
              <a:uLnTx/>
              <a:uFillTx/>
              <a:latin typeface="Montserrat ExtraBold" pitchFamily="2" charset="77"/>
              <a:ea typeface="HGSMinchoE" panose="02020900000000000000" pitchFamily="18" charset="-128"/>
              <a:cs typeface="+mn-cs"/>
            </a:endParaRPr>
          </a:p>
          <a:p>
            <a:pPr>
              <a:buSzPts val="2300"/>
            </a:pPr>
            <a:endParaRPr sz="3200" b="0" i="0" u="none" strike="noStrike" cap="none" dirty="0">
              <a:solidFill>
                <a:schemeClr val="lt1"/>
              </a:solidFill>
              <a:latin typeface="Arial"/>
              <a:ea typeface="Arial"/>
              <a:cs typeface="Arial"/>
              <a:sym typeface="Arial"/>
            </a:endParaRPr>
          </a:p>
        </p:txBody>
      </p:sp>
      <p:grpSp>
        <p:nvGrpSpPr>
          <p:cNvPr id="10" name="Google Shape;420;p22">
            <a:extLst>
              <a:ext uri="{FF2B5EF4-FFF2-40B4-BE49-F238E27FC236}">
                <a16:creationId xmlns:a16="http://schemas.microsoft.com/office/drawing/2014/main" id="{34BCC6E8-7A90-2507-6799-E9DB7B51043A}"/>
              </a:ext>
            </a:extLst>
          </p:cNvPr>
          <p:cNvGrpSpPr/>
          <p:nvPr/>
        </p:nvGrpSpPr>
        <p:grpSpPr>
          <a:xfrm>
            <a:off x="-650614" y="1789034"/>
            <a:ext cx="4890581" cy="4640668"/>
            <a:chOff x="1894450" y="1192883"/>
            <a:chExt cx="4367956" cy="4239103"/>
          </a:xfrm>
        </p:grpSpPr>
        <p:sp>
          <p:nvSpPr>
            <p:cNvPr id="11" name="Google Shape;421;p22">
              <a:extLst>
                <a:ext uri="{FF2B5EF4-FFF2-40B4-BE49-F238E27FC236}">
                  <a16:creationId xmlns:a16="http://schemas.microsoft.com/office/drawing/2014/main" id="{C282B3D1-31CE-5261-DC8B-0DD7313E002D}"/>
                </a:ext>
              </a:extLst>
            </p:cNvPr>
            <p:cNvSpPr/>
            <p:nvPr/>
          </p:nvSpPr>
          <p:spPr>
            <a:xfrm>
              <a:off x="2886550" y="1623450"/>
              <a:ext cx="3375856" cy="3808536"/>
            </a:xfrm>
            <a:custGeom>
              <a:avLst/>
              <a:gdLst/>
              <a:ahLst/>
              <a:cxnLst/>
              <a:rect l="l" t="t" r="r" b="b"/>
              <a:pathLst>
                <a:path w="97406" h="128374" extrusionOk="0">
                  <a:moveTo>
                    <a:pt x="1" y="1"/>
                  </a:moveTo>
                  <a:lnTo>
                    <a:pt x="1" y="128374"/>
                  </a:lnTo>
                  <a:lnTo>
                    <a:pt x="97406" y="128374"/>
                  </a:lnTo>
                  <a:lnTo>
                    <a:pt x="97406" y="1"/>
                  </a:lnTo>
                  <a:close/>
                </a:path>
              </a:pathLst>
            </a:custGeom>
            <a:solidFill>
              <a:srgbClr val="9EB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422;p22">
              <a:extLst>
                <a:ext uri="{FF2B5EF4-FFF2-40B4-BE49-F238E27FC236}">
                  <a16:creationId xmlns:a16="http://schemas.microsoft.com/office/drawing/2014/main" id="{0FDD59CD-68BE-D49B-42BE-C34F36927FFB}"/>
                </a:ext>
              </a:extLst>
            </p:cNvPr>
            <p:cNvSpPr/>
            <p:nvPr/>
          </p:nvSpPr>
          <p:spPr>
            <a:xfrm>
              <a:off x="3063300" y="1798675"/>
              <a:ext cx="3022382" cy="3457777"/>
            </a:xfrm>
            <a:custGeom>
              <a:avLst/>
              <a:gdLst/>
              <a:ahLst/>
              <a:cxnLst/>
              <a:rect l="l" t="t" r="r" b="b"/>
              <a:pathLst>
                <a:path w="85595" h="116551" extrusionOk="0">
                  <a:moveTo>
                    <a:pt x="0" y="0"/>
                  </a:moveTo>
                  <a:lnTo>
                    <a:pt x="0" y="116550"/>
                  </a:lnTo>
                  <a:lnTo>
                    <a:pt x="85594" y="116550"/>
                  </a:lnTo>
                  <a:lnTo>
                    <a:pt x="855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3;p22">
              <a:extLst>
                <a:ext uri="{FF2B5EF4-FFF2-40B4-BE49-F238E27FC236}">
                  <a16:creationId xmlns:a16="http://schemas.microsoft.com/office/drawing/2014/main" id="{904B3F8F-133E-A09F-282A-347330AE3DC1}"/>
                </a:ext>
              </a:extLst>
            </p:cNvPr>
            <p:cNvSpPr/>
            <p:nvPr/>
          </p:nvSpPr>
          <p:spPr>
            <a:xfrm>
              <a:off x="3847877" y="1461700"/>
              <a:ext cx="1452877" cy="333819"/>
            </a:xfrm>
            <a:custGeom>
              <a:avLst/>
              <a:gdLst/>
              <a:ahLst/>
              <a:cxnLst/>
              <a:rect l="l" t="t" r="r" b="b"/>
              <a:pathLst>
                <a:path w="48972" h="11252" extrusionOk="0">
                  <a:moveTo>
                    <a:pt x="1680" y="0"/>
                  </a:moveTo>
                  <a:cubicBezTo>
                    <a:pt x="763" y="0"/>
                    <a:pt x="1" y="751"/>
                    <a:pt x="1" y="1691"/>
                  </a:cubicBezTo>
                  <a:lnTo>
                    <a:pt x="1" y="11252"/>
                  </a:lnTo>
                  <a:lnTo>
                    <a:pt x="48971" y="11252"/>
                  </a:lnTo>
                  <a:lnTo>
                    <a:pt x="48971" y="1691"/>
                  </a:lnTo>
                  <a:cubicBezTo>
                    <a:pt x="48971" y="762"/>
                    <a:pt x="48233" y="0"/>
                    <a:pt x="47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4;p22">
              <a:extLst>
                <a:ext uri="{FF2B5EF4-FFF2-40B4-BE49-F238E27FC236}">
                  <a16:creationId xmlns:a16="http://schemas.microsoft.com/office/drawing/2014/main" id="{94CF62F1-56D5-EB70-1B92-FF95870CBAE9}"/>
                </a:ext>
              </a:extLst>
            </p:cNvPr>
            <p:cNvSpPr/>
            <p:nvPr/>
          </p:nvSpPr>
          <p:spPr>
            <a:xfrm>
              <a:off x="4386194" y="1192883"/>
              <a:ext cx="376243" cy="376214"/>
            </a:xfrm>
            <a:custGeom>
              <a:avLst/>
              <a:gdLst/>
              <a:ahLst/>
              <a:cxnLst/>
              <a:rect l="l" t="t" r="r" b="b"/>
              <a:pathLst>
                <a:path w="12682" h="12681" extrusionOk="0">
                  <a:moveTo>
                    <a:pt x="6335" y="3942"/>
                  </a:moveTo>
                  <a:cubicBezTo>
                    <a:pt x="7657" y="3942"/>
                    <a:pt x="8728" y="5013"/>
                    <a:pt x="8728" y="6347"/>
                  </a:cubicBezTo>
                  <a:cubicBezTo>
                    <a:pt x="8728" y="7668"/>
                    <a:pt x="7657" y="8740"/>
                    <a:pt x="6335" y="8740"/>
                  </a:cubicBezTo>
                  <a:cubicBezTo>
                    <a:pt x="5014" y="8740"/>
                    <a:pt x="3942" y="7668"/>
                    <a:pt x="3942" y="6347"/>
                  </a:cubicBezTo>
                  <a:cubicBezTo>
                    <a:pt x="3942" y="5013"/>
                    <a:pt x="5014" y="3942"/>
                    <a:pt x="6335" y="3942"/>
                  </a:cubicBezTo>
                  <a:close/>
                  <a:moveTo>
                    <a:pt x="6335" y="1"/>
                  </a:moveTo>
                  <a:cubicBezTo>
                    <a:pt x="2835" y="1"/>
                    <a:pt x="1" y="2846"/>
                    <a:pt x="1" y="6347"/>
                  </a:cubicBezTo>
                  <a:cubicBezTo>
                    <a:pt x="1" y="9835"/>
                    <a:pt x="2835" y="12681"/>
                    <a:pt x="6335" y="12681"/>
                  </a:cubicBezTo>
                  <a:cubicBezTo>
                    <a:pt x="9836" y="12681"/>
                    <a:pt x="12681" y="9835"/>
                    <a:pt x="12681" y="6347"/>
                  </a:cubicBezTo>
                  <a:cubicBezTo>
                    <a:pt x="12681" y="2846"/>
                    <a:pt x="9847" y="1"/>
                    <a:pt x="63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5;p22">
              <a:extLst>
                <a:ext uri="{FF2B5EF4-FFF2-40B4-BE49-F238E27FC236}">
                  <a16:creationId xmlns:a16="http://schemas.microsoft.com/office/drawing/2014/main" id="{DA04D2F2-65E2-52E6-C032-E40E1E588AEA}"/>
                </a:ext>
              </a:extLst>
            </p:cNvPr>
            <p:cNvSpPr/>
            <p:nvPr/>
          </p:nvSpPr>
          <p:spPr>
            <a:xfrm>
              <a:off x="3847877" y="1736866"/>
              <a:ext cx="1453233" cy="100335"/>
            </a:xfrm>
            <a:custGeom>
              <a:avLst/>
              <a:gdLst/>
              <a:ahLst/>
              <a:cxnLst/>
              <a:rect l="l" t="t" r="r" b="b"/>
              <a:pathLst>
                <a:path w="48984" h="3382" extrusionOk="0">
                  <a:moveTo>
                    <a:pt x="1" y="0"/>
                  </a:moveTo>
                  <a:lnTo>
                    <a:pt x="1" y="3382"/>
                  </a:lnTo>
                  <a:lnTo>
                    <a:pt x="48983" y="3382"/>
                  </a:lnTo>
                  <a:lnTo>
                    <a:pt x="48983" y="0"/>
                  </a:lnTo>
                  <a:close/>
                </a:path>
              </a:pathLst>
            </a:custGeom>
            <a:solidFill>
              <a:srgbClr val="BAC9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26;p22">
              <a:extLst>
                <a:ext uri="{FF2B5EF4-FFF2-40B4-BE49-F238E27FC236}">
                  <a16:creationId xmlns:a16="http://schemas.microsoft.com/office/drawing/2014/main" id="{FA243E62-5E14-777B-9A87-28F1A6324354}"/>
                </a:ext>
              </a:extLst>
            </p:cNvPr>
            <p:cNvSpPr/>
            <p:nvPr/>
          </p:nvSpPr>
          <p:spPr>
            <a:xfrm>
              <a:off x="1894450" y="2697621"/>
              <a:ext cx="425669" cy="236361"/>
            </a:xfrm>
            <a:custGeom>
              <a:avLst/>
              <a:gdLst/>
              <a:ahLst/>
              <a:cxnLst/>
              <a:rect l="l" t="t" r="r" b="b"/>
              <a:pathLst>
                <a:path w="14348" h="7967" extrusionOk="0">
                  <a:moveTo>
                    <a:pt x="0" y="1"/>
                  </a:moveTo>
                  <a:lnTo>
                    <a:pt x="0" y="7966"/>
                  </a:lnTo>
                  <a:lnTo>
                    <a:pt x="14347" y="7966"/>
                  </a:lnTo>
                  <a:lnTo>
                    <a:pt x="14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7D2CA123-E4C3-00A0-76E9-8F627C7C0B37}"/>
              </a:ext>
            </a:extLst>
          </p:cNvPr>
          <p:cNvSpPr txBox="1"/>
          <p:nvPr/>
        </p:nvSpPr>
        <p:spPr>
          <a:xfrm>
            <a:off x="805517" y="3168486"/>
            <a:ext cx="3090042" cy="2492990"/>
          </a:xfrm>
          <a:prstGeom prst="rect">
            <a:avLst/>
          </a:prstGeom>
          <a:noFill/>
        </p:spPr>
        <p:txBody>
          <a:bodyPr wrap="square">
            <a:spAutoFit/>
          </a:bodyPr>
          <a:lstStyle/>
          <a:p>
            <a:pPr algn="ctr"/>
            <a:r>
              <a:rPr lang="es-MX" dirty="0">
                <a:latin typeface="Montserrat" pitchFamily="2" charset="77"/>
              </a:rPr>
              <a:t>Desarrollar el evento de deliberación pública de Rendición de Cuentas, por parte de la máxima autoridad del Municipio del DMQ, el alcalde Pabel Muñoz López, en el cual se dialoga con la ciudadanía para conocer sus opiniones, valoraciones y recomendaciones respecto al informe de gestión 2023.</a:t>
            </a:r>
            <a:endParaRPr lang="es-EC" sz="1600" dirty="0">
              <a:latin typeface="Montserrat Medium" pitchFamily="2" charset="77"/>
            </a:endParaRPr>
          </a:p>
        </p:txBody>
      </p:sp>
      <p:sp>
        <p:nvSpPr>
          <p:cNvPr id="24" name="Google Shape;1404;p35">
            <a:extLst>
              <a:ext uri="{FF2B5EF4-FFF2-40B4-BE49-F238E27FC236}">
                <a16:creationId xmlns:a16="http://schemas.microsoft.com/office/drawing/2014/main" id="{781689A2-E867-74ED-114F-9027C5B6A162}"/>
              </a:ext>
            </a:extLst>
          </p:cNvPr>
          <p:cNvSpPr txBox="1"/>
          <p:nvPr/>
        </p:nvSpPr>
        <p:spPr>
          <a:xfrm>
            <a:off x="10014056" y="4086614"/>
            <a:ext cx="1875812" cy="624600"/>
          </a:xfrm>
          <a:prstGeom prst="rect">
            <a:avLst/>
          </a:prstGeom>
          <a:noFill/>
          <a:ln>
            <a:noFill/>
          </a:ln>
        </p:spPr>
        <p:txBody>
          <a:bodyPr spcFirstLastPara="1" wrap="square" lIns="91425" tIns="91425" rIns="91425" bIns="91425" anchor="t" anchorCtr="0">
            <a:noAutofit/>
          </a:bodyPr>
          <a:lstStyle/>
          <a:p>
            <a:pPr lvl="0" algn="ctr"/>
            <a:r>
              <a:rPr lang="es-EC" b="1" dirty="0">
                <a:solidFill>
                  <a:schemeClr val="bg1"/>
                </a:solidFill>
                <a:latin typeface="Montserrat SemiBold" pitchFamily="2" charset="77"/>
              </a:rPr>
              <a:t>4. Recoger recomendaciones de la ciudadanía </a:t>
            </a:r>
            <a:endParaRPr b="1" dirty="0">
              <a:solidFill>
                <a:schemeClr val="bg1"/>
              </a:solidFill>
              <a:latin typeface="Montserrat SemiBold" pitchFamily="2" charset="77"/>
              <a:sym typeface="Roboto"/>
            </a:endParaRPr>
          </a:p>
        </p:txBody>
      </p:sp>
      <p:sp>
        <p:nvSpPr>
          <p:cNvPr id="28" name="Google Shape;1412;p35">
            <a:extLst>
              <a:ext uri="{FF2B5EF4-FFF2-40B4-BE49-F238E27FC236}">
                <a16:creationId xmlns:a16="http://schemas.microsoft.com/office/drawing/2014/main" id="{3C0D5E63-E058-884C-BD51-5DC8EF1786E7}"/>
              </a:ext>
            </a:extLst>
          </p:cNvPr>
          <p:cNvSpPr txBox="1"/>
          <p:nvPr/>
        </p:nvSpPr>
        <p:spPr>
          <a:xfrm>
            <a:off x="8160816" y="4113004"/>
            <a:ext cx="1842551" cy="624600"/>
          </a:xfrm>
          <a:prstGeom prst="rect">
            <a:avLst/>
          </a:prstGeom>
          <a:noFill/>
          <a:ln>
            <a:noFill/>
          </a:ln>
        </p:spPr>
        <p:txBody>
          <a:bodyPr spcFirstLastPara="1" wrap="square" lIns="91425" tIns="91425" rIns="91425" bIns="91425" anchor="t" anchorCtr="0">
            <a:noAutofit/>
          </a:bodyPr>
          <a:lstStyle/>
          <a:p>
            <a:pPr algn="ctr"/>
            <a:r>
              <a:rPr lang="es-EC" b="1" dirty="0">
                <a:solidFill>
                  <a:schemeClr val="bg1"/>
                </a:solidFill>
                <a:latin typeface="Montserrat SemiBold" pitchFamily="2" charset="77"/>
              </a:rPr>
              <a:t>3. Realizar mesas temáticas (ejes de desarrollo) </a:t>
            </a:r>
            <a:endParaRPr b="1" dirty="0">
              <a:solidFill>
                <a:schemeClr val="bg1"/>
              </a:solidFill>
              <a:latin typeface="Montserrat SemiBold" pitchFamily="2" charset="77"/>
              <a:sym typeface="Roboto"/>
            </a:endParaRPr>
          </a:p>
        </p:txBody>
      </p:sp>
      <p:sp>
        <p:nvSpPr>
          <p:cNvPr id="35" name="Google Shape;1423;p35">
            <a:extLst>
              <a:ext uri="{FF2B5EF4-FFF2-40B4-BE49-F238E27FC236}">
                <a16:creationId xmlns:a16="http://schemas.microsoft.com/office/drawing/2014/main" id="{EB0B0E72-6DE2-4D95-8C2D-FF587686D1B2}"/>
              </a:ext>
            </a:extLst>
          </p:cNvPr>
          <p:cNvSpPr txBox="1"/>
          <p:nvPr/>
        </p:nvSpPr>
        <p:spPr>
          <a:xfrm>
            <a:off x="6515933" y="4115338"/>
            <a:ext cx="1684807" cy="624600"/>
          </a:xfrm>
          <a:prstGeom prst="rect">
            <a:avLst/>
          </a:prstGeom>
          <a:noFill/>
          <a:ln>
            <a:noFill/>
          </a:ln>
        </p:spPr>
        <p:txBody>
          <a:bodyPr spcFirstLastPara="1" wrap="square" lIns="91425" tIns="91425" rIns="91425" bIns="91425" anchor="t" anchorCtr="0">
            <a:noAutofit/>
          </a:bodyPr>
          <a:lstStyle/>
          <a:p>
            <a:pPr lvl="0" algn="ctr"/>
            <a:r>
              <a:rPr lang="es-EC" b="1" dirty="0">
                <a:solidFill>
                  <a:schemeClr val="bg1"/>
                </a:solidFill>
                <a:latin typeface="Montserrat SemiBold" pitchFamily="2" charset="77"/>
              </a:rPr>
              <a:t>2. Responder a  inquietudes de la ciudadanía</a:t>
            </a:r>
            <a:endParaRPr sz="1200" b="1" dirty="0">
              <a:solidFill>
                <a:schemeClr val="bg1"/>
              </a:solidFill>
              <a:latin typeface="Montserrat SemiBold" pitchFamily="2" charset="77"/>
              <a:ea typeface="Roboto"/>
              <a:cs typeface="Roboto"/>
              <a:sym typeface="Roboto"/>
            </a:endParaRPr>
          </a:p>
        </p:txBody>
      </p:sp>
      <p:sp>
        <p:nvSpPr>
          <p:cNvPr id="44" name="Google Shape;1431;p35">
            <a:extLst>
              <a:ext uri="{FF2B5EF4-FFF2-40B4-BE49-F238E27FC236}">
                <a16:creationId xmlns:a16="http://schemas.microsoft.com/office/drawing/2014/main" id="{2F80D792-CFAA-9CB4-E036-232CFC63EC03}"/>
              </a:ext>
            </a:extLst>
          </p:cNvPr>
          <p:cNvSpPr txBox="1"/>
          <p:nvPr/>
        </p:nvSpPr>
        <p:spPr>
          <a:xfrm>
            <a:off x="4938776" y="4086614"/>
            <a:ext cx="1669775" cy="624600"/>
          </a:xfrm>
          <a:prstGeom prst="rect">
            <a:avLst/>
          </a:prstGeom>
          <a:noFill/>
          <a:ln>
            <a:noFill/>
          </a:ln>
        </p:spPr>
        <p:txBody>
          <a:bodyPr spcFirstLastPara="1" wrap="square" lIns="91425" tIns="91425" rIns="91425" bIns="91425" anchor="t" anchorCtr="0">
            <a:noAutofit/>
          </a:bodyPr>
          <a:lstStyle/>
          <a:p>
            <a:pPr lvl="0" algn="ctr">
              <a:spcAft>
                <a:spcPts val="1600"/>
              </a:spcAft>
            </a:pPr>
            <a:r>
              <a:rPr lang="es-EC" b="1" dirty="0">
                <a:solidFill>
                  <a:schemeClr val="bg1"/>
                </a:solidFill>
                <a:latin typeface="Montserrat SemiBold" pitchFamily="2" charset="77"/>
              </a:rPr>
              <a:t>1. Presentar opiniones y valoraciones del informe</a:t>
            </a:r>
            <a:endParaRPr sz="1200" b="1" dirty="0">
              <a:solidFill>
                <a:schemeClr val="bg1"/>
              </a:solidFill>
              <a:latin typeface="Montserrat SemiBold" pitchFamily="2" charset="77"/>
              <a:ea typeface="Roboto"/>
              <a:cs typeface="Roboto"/>
              <a:sym typeface="Roboto"/>
            </a:endParaRPr>
          </a:p>
        </p:txBody>
      </p:sp>
      <p:sp>
        <p:nvSpPr>
          <p:cNvPr id="49" name="TextBox 48">
            <a:extLst>
              <a:ext uri="{FF2B5EF4-FFF2-40B4-BE49-F238E27FC236}">
                <a16:creationId xmlns:a16="http://schemas.microsoft.com/office/drawing/2014/main" id="{6EDFC87C-5C90-A821-6A28-6DC80384E8A4}"/>
              </a:ext>
            </a:extLst>
          </p:cNvPr>
          <p:cNvSpPr txBox="1"/>
          <p:nvPr/>
        </p:nvSpPr>
        <p:spPr>
          <a:xfrm>
            <a:off x="-744760" y="2503110"/>
            <a:ext cx="6232634" cy="486928"/>
          </a:xfrm>
          <a:prstGeom prst="rect">
            <a:avLst/>
          </a:prstGeom>
          <a:noFill/>
        </p:spPr>
        <p:txBody>
          <a:bodyPr wrap="square">
            <a:spAutoFit/>
          </a:bodyPr>
          <a:lstStyle/>
          <a:p>
            <a:pPr lvl="0" algn="ctr">
              <a:lnSpc>
                <a:spcPct val="115000"/>
              </a:lnSpc>
              <a:spcAft>
                <a:spcPts val="0"/>
              </a:spcAft>
            </a:pPr>
            <a:r>
              <a:rPr lang="es-ES" sz="2400" b="1" dirty="0">
                <a:solidFill>
                  <a:srgbClr val="002060"/>
                </a:solidFill>
                <a:latin typeface="Montserrat ExtraBold" pitchFamily="2" charset="77"/>
                <a:ea typeface="Calibri" panose="020F0502020204030204" pitchFamily="34" charset="0"/>
                <a:cs typeface="Calibri" panose="020F0502020204030204" pitchFamily="34" charset="0"/>
              </a:rPr>
              <a:t>Objetivo General</a:t>
            </a:r>
          </a:p>
        </p:txBody>
      </p:sp>
      <p:sp>
        <p:nvSpPr>
          <p:cNvPr id="50" name="TextBox 49">
            <a:extLst>
              <a:ext uri="{FF2B5EF4-FFF2-40B4-BE49-F238E27FC236}">
                <a16:creationId xmlns:a16="http://schemas.microsoft.com/office/drawing/2014/main" id="{951D3160-8571-46E3-B7C5-5DCEF2ED86E3}"/>
              </a:ext>
            </a:extLst>
          </p:cNvPr>
          <p:cNvSpPr txBox="1"/>
          <p:nvPr/>
        </p:nvSpPr>
        <p:spPr>
          <a:xfrm>
            <a:off x="5303767" y="2295411"/>
            <a:ext cx="6232634" cy="454035"/>
          </a:xfrm>
          <a:prstGeom prst="rect">
            <a:avLst/>
          </a:prstGeom>
          <a:noFill/>
        </p:spPr>
        <p:txBody>
          <a:bodyPr wrap="square">
            <a:spAutoFit/>
          </a:bodyPr>
          <a:lstStyle/>
          <a:p>
            <a:pPr lvl="0" algn="ctr">
              <a:lnSpc>
                <a:spcPct val="115000"/>
              </a:lnSpc>
              <a:spcAft>
                <a:spcPts val="0"/>
              </a:spcAft>
            </a:pPr>
            <a:r>
              <a:rPr lang="es-ES" sz="2200" b="1" dirty="0">
                <a:solidFill>
                  <a:schemeClr val="bg1"/>
                </a:solidFill>
                <a:latin typeface="Montserrat ExtraBold" pitchFamily="2" charset="77"/>
                <a:ea typeface="Calibri" panose="020F0502020204030204" pitchFamily="34" charset="0"/>
                <a:cs typeface="Calibri" panose="020F0502020204030204" pitchFamily="34" charset="0"/>
              </a:rPr>
              <a:t>Objetivos Específicos</a:t>
            </a:r>
          </a:p>
        </p:txBody>
      </p:sp>
      <p:pic>
        <p:nvPicPr>
          <p:cNvPr id="5" name="Picture 4" descr="A group of people around a table&#10;&#10;Description automatically generated">
            <a:extLst>
              <a:ext uri="{FF2B5EF4-FFF2-40B4-BE49-F238E27FC236}">
                <a16:creationId xmlns:a16="http://schemas.microsoft.com/office/drawing/2014/main" id="{B07F9CA5-F7B6-390F-DBC3-3D3F4AC73C55}"/>
              </a:ext>
            </a:extLst>
          </p:cNvPr>
          <p:cNvPicPr>
            <a:picLocks noChangeAspect="1"/>
          </p:cNvPicPr>
          <p:nvPr/>
        </p:nvPicPr>
        <p:blipFill>
          <a:blip r:embed="rId9"/>
          <a:stretch>
            <a:fillRect/>
          </a:stretch>
        </p:blipFill>
        <p:spPr>
          <a:xfrm>
            <a:off x="8412918" y="2955067"/>
            <a:ext cx="1378271" cy="1378271"/>
          </a:xfrm>
          <a:prstGeom prst="rect">
            <a:avLst/>
          </a:prstGeom>
        </p:spPr>
      </p:pic>
      <p:pic>
        <p:nvPicPr>
          <p:cNvPr id="48" name="Picture 47" descr="A person standing next to a board&#10;&#10;Description automatically generated">
            <a:extLst>
              <a:ext uri="{FF2B5EF4-FFF2-40B4-BE49-F238E27FC236}">
                <a16:creationId xmlns:a16="http://schemas.microsoft.com/office/drawing/2014/main" id="{033530D7-A201-8339-164A-5E54C6EB8B0B}"/>
              </a:ext>
            </a:extLst>
          </p:cNvPr>
          <p:cNvPicPr>
            <a:picLocks noChangeAspect="1"/>
          </p:cNvPicPr>
          <p:nvPr/>
        </p:nvPicPr>
        <p:blipFill>
          <a:blip r:embed="rId10"/>
          <a:stretch>
            <a:fillRect/>
          </a:stretch>
        </p:blipFill>
        <p:spPr>
          <a:xfrm>
            <a:off x="5240198" y="3073110"/>
            <a:ext cx="1101644" cy="1101644"/>
          </a:xfrm>
          <a:prstGeom prst="rect">
            <a:avLst/>
          </a:prstGeom>
        </p:spPr>
      </p:pic>
      <p:pic>
        <p:nvPicPr>
          <p:cNvPr id="52" name="Picture 51" descr="A white outline of people with a speech bubble&#10;&#10;Description automatically generated">
            <a:extLst>
              <a:ext uri="{FF2B5EF4-FFF2-40B4-BE49-F238E27FC236}">
                <a16:creationId xmlns:a16="http://schemas.microsoft.com/office/drawing/2014/main" id="{CFC91A69-4AB8-079F-CE40-7E6F5EB8AE1B}"/>
              </a:ext>
            </a:extLst>
          </p:cNvPr>
          <p:cNvPicPr>
            <a:picLocks noChangeAspect="1"/>
          </p:cNvPicPr>
          <p:nvPr/>
        </p:nvPicPr>
        <p:blipFill>
          <a:blip r:embed="rId11"/>
          <a:stretch>
            <a:fillRect/>
          </a:stretch>
        </p:blipFill>
        <p:spPr>
          <a:xfrm>
            <a:off x="6790624" y="2965917"/>
            <a:ext cx="1244141" cy="1244141"/>
          </a:xfrm>
          <a:prstGeom prst="rect">
            <a:avLst/>
          </a:prstGeom>
        </p:spPr>
      </p:pic>
      <p:pic>
        <p:nvPicPr>
          <p:cNvPr id="54" name="Picture 53" descr="A paper with a pen&#10;&#10;Description automatically generated">
            <a:extLst>
              <a:ext uri="{FF2B5EF4-FFF2-40B4-BE49-F238E27FC236}">
                <a16:creationId xmlns:a16="http://schemas.microsoft.com/office/drawing/2014/main" id="{9B1C19AD-3550-8606-C7B8-E5852B921A47}"/>
              </a:ext>
            </a:extLst>
          </p:cNvPr>
          <p:cNvPicPr>
            <a:picLocks noChangeAspect="1"/>
          </p:cNvPicPr>
          <p:nvPr/>
        </p:nvPicPr>
        <p:blipFill>
          <a:blip r:embed="rId12"/>
          <a:stretch>
            <a:fillRect/>
          </a:stretch>
        </p:blipFill>
        <p:spPr>
          <a:xfrm>
            <a:off x="10381520" y="3011184"/>
            <a:ext cx="1198874" cy="1198874"/>
          </a:xfrm>
          <a:prstGeom prst="rect">
            <a:avLst/>
          </a:prstGeom>
        </p:spPr>
      </p:pic>
    </p:spTree>
    <p:extLst>
      <p:ext uri="{BB962C8B-B14F-4D97-AF65-F5344CB8AC3E}">
        <p14:creationId xmlns:p14="http://schemas.microsoft.com/office/powerpoint/2010/main" val="3649534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g1f4c34ed6cf_1_59"/>
          <p:cNvPicPr preferRelativeResize="0"/>
          <p:nvPr/>
        </p:nvPicPr>
        <p:blipFill>
          <a:blip r:embed="rId3">
            <a:alphaModFix amt="40000"/>
          </a:blip>
          <a:stretch>
            <a:fillRect/>
          </a:stretch>
        </p:blipFill>
        <p:spPr>
          <a:xfrm rot="-5400000">
            <a:off x="2657503" y="-2663587"/>
            <a:ext cx="6864826" cy="12192000"/>
          </a:xfrm>
          <a:prstGeom prst="rect">
            <a:avLst/>
          </a:prstGeom>
          <a:noFill/>
          <a:ln>
            <a:noFill/>
          </a:ln>
        </p:spPr>
      </p:pic>
      <p:pic>
        <p:nvPicPr>
          <p:cNvPr id="83" name="Google Shape;83;g1f4c34ed6cf_1_59"/>
          <p:cNvPicPr preferRelativeResize="0"/>
          <p:nvPr/>
        </p:nvPicPr>
        <p:blipFill rotWithShape="1">
          <a:blip r:embed="rId4">
            <a:alphaModFix/>
          </a:blip>
          <a:srcRect/>
          <a:stretch/>
        </p:blipFill>
        <p:spPr>
          <a:xfrm>
            <a:off x="-101600" y="345534"/>
            <a:ext cx="5487122" cy="699267"/>
          </a:xfrm>
          <a:prstGeom prst="rect">
            <a:avLst/>
          </a:prstGeom>
          <a:noFill/>
          <a:ln>
            <a:noFill/>
          </a:ln>
        </p:spPr>
      </p:pic>
      <p:pic>
        <p:nvPicPr>
          <p:cNvPr id="84" name="Google Shape;84;g1f4c34ed6cf_1_59"/>
          <p:cNvPicPr preferRelativeResize="0"/>
          <p:nvPr/>
        </p:nvPicPr>
        <p:blipFill rotWithShape="1">
          <a:blip r:embed="rId5">
            <a:alphaModFix/>
          </a:blip>
          <a:srcRect/>
          <a:stretch/>
        </p:blipFill>
        <p:spPr>
          <a:xfrm>
            <a:off x="-92174" y="241176"/>
            <a:ext cx="6303788" cy="699267"/>
          </a:xfrm>
          <a:prstGeom prst="rect">
            <a:avLst/>
          </a:prstGeom>
          <a:noFill/>
          <a:ln>
            <a:noFill/>
          </a:ln>
        </p:spPr>
      </p:pic>
      <p:sp>
        <p:nvSpPr>
          <p:cNvPr id="85" name="Google Shape;85;g1f4c34ed6cf_1_59"/>
          <p:cNvSpPr txBox="1"/>
          <p:nvPr/>
        </p:nvSpPr>
        <p:spPr>
          <a:xfrm>
            <a:off x="84082" y="300385"/>
            <a:ext cx="8744607" cy="1277242"/>
          </a:xfrm>
          <a:prstGeom prst="rect">
            <a:avLst/>
          </a:prstGeom>
          <a:noFill/>
          <a:ln>
            <a:noFill/>
          </a:ln>
        </p:spPr>
        <p:txBody>
          <a:bodyPr spcFirstLastPara="1" wrap="square" lIns="91425" tIns="91425" rIns="91425" bIns="91425" anchor="t" anchorCtr="0">
            <a:spAutoFit/>
          </a:bodyPr>
          <a:lstStyle/>
          <a:p>
            <a:pPr defTabSz="829544">
              <a:buClrTx/>
              <a:defRPr/>
            </a:pPr>
            <a:r>
              <a:rPr lang="es-EC" sz="2600" b="1" kern="1200" dirty="0">
                <a:solidFill>
                  <a:schemeClr val="bg1"/>
                </a:solidFill>
                <a:latin typeface="Montserrat ExtraBold" pitchFamily="2" charset="77"/>
                <a:ea typeface="HGSMinchoE" panose="02020900000000000000" pitchFamily="18" charset="-128"/>
                <a:cs typeface="+mn-cs"/>
              </a:rPr>
              <a:t>Acto de Deliberación</a:t>
            </a:r>
          </a:p>
          <a:p>
            <a:pPr marL="0" marR="0" lvl="0" indent="0" algn="l" defTabSz="829544" rtl="0" eaLnBrk="1" fontAlgn="auto" latinLnBrk="0" hangingPunct="1">
              <a:lnSpc>
                <a:spcPct val="100000"/>
              </a:lnSpc>
              <a:spcBef>
                <a:spcPts val="0"/>
              </a:spcBef>
              <a:spcAft>
                <a:spcPts val="0"/>
              </a:spcAft>
              <a:buClrTx/>
              <a:buSzTx/>
              <a:buFontTx/>
              <a:buNone/>
              <a:tabLst/>
              <a:defRPr/>
            </a:pPr>
            <a:endParaRPr kumimoji="0" lang="es-EC" sz="2600" b="1" i="0" u="none" strike="noStrike" kern="1200" cap="none" spc="0" normalizeH="0" baseline="0" noProof="0" dirty="0">
              <a:ln>
                <a:noFill/>
              </a:ln>
              <a:solidFill>
                <a:schemeClr val="bg1"/>
              </a:solidFill>
              <a:effectLst/>
              <a:uLnTx/>
              <a:uFillTx/>
              <a:latin typeface="Montserrat ExtraBold" pitchFamily="2" charset="77"/>
              <a:ea typeface="HGSMinchoE" panose="02020900000000000000" pitchFamily="18" charset="-128"/>
              <a:cs typeface="+mn-cs"/>
            </a:endParaRPr>
          </a:p>
          <a:p>
            <a:pPr>
              <a:buSzPts val="2300"/>
            </a:pPr>
            <a:endParaRPr sz="1900" b="0" i="0" u="none" strike="noStrike" cap="none" dirty="0">
              <a:solidFill>
                <a:schemeClr val="lt1"/>
              </a:solidFill>
              <a:latin typeface="Arial"/>
              <a:ea typeface="Arial"/>
              <a:cs typeface="Arial"/>
              <a:sym typeface="Arial"/>
            </a:endParaRPr>
          </a:p>
        </p:txBody>
      </p:sp>
      <p:pic>
        <p:nvPicPr>
          <p:cNvPr id="86" name="Google Shape;86;g1f4c34ed6cf_1_59"/>
          <p:cNvPicPr preferRelativeResize="0"/>
          <p:nvPr/>
        </p:nvPicPr>
        <p:blipFill rotWithShape="1">
          <a:blip r:embed="rId6">
            <a:alphaModFix/>
          </a:blip>
          <a:srcRect/>
          <a:stretch/>
        </p:blipFill>
        <p:spPr>
          <a:xfrm flipH="1">
            <a:off x="0" y="6380025"/>
            <a:ext cx="3088449" cy="477975"/>
          </a:xfrm>
          <a:prstGeom prst="rect">
            <a:avLst/>
          </a:prstGeom>
          <a:noFill/>
          <a:ln>
            <a:noFill/>
          </a:ln>
        </p:spPr>
      </p:pic>
      <p:pic>
        <p:nvPicPr>
          <p:cNvPr id="87" name="Google Shape;87;g1f4c34ed6cf_1_59"/>
          <p:cNvPicPr preferRelativeResize="0"/>
          <p:nvPr/>
        </p:nvPicPr>
        <p:blipFill rotWithShape="1">
          <a:blip r:embed="rId7" cstate="print">
            <a:alphaModFix/>
            <a:extLst>
              <a:ext uri="{28A0092B-C50C-407E-A947-70E740481C1C}">
                <a14:useLocalDpi xmlns:a14="http://schemas.microsoft.com/office/drawing/2010/main"/>
              </a:ext>
            </a:extLst>
          </a:blip>
          <a:srcRect t="24054" b="24048"/>
          <a:stretch/>
        </p:blipFill>
        <p:spPr>
          <a:xfrm>
            <a:off x="9406149" y="0"/>
            <a:ext cx="2554622" cy="1325760"/>
          </a:xfrm>
          <a:prstGeom prst="rect">
            <a:avLst/>
          </a:prstGeom>
          <a:noFill/>
          <a:ln>
            <a:noFill/>
          </a:ln>
        </p:spPr>
      </p:pic>
      <p:pic>
        <p:nvPicPr>
          <p:cNvPr id="89" name="Google Shape;89;g1f4c34ed6cf_1_59"/>
          <p:cNvPicPr preferRelativeResize="0"/>
          <p:nvPr/>
        </p:nvPicPr>
        <p:blipFill rotWithShape="1">
          <a:blip r:embed="rId8" cstate="print">
            <a:alphaModFix amt="20000"/>
            <a:extLst>
              <a:ext uri="{28A0092B-C50C-407E-A947-70E740481C1C}">
                <a14:useLocalDpi xmlns:a14="http://schemas.microsoft.com/office/drawing/2010/main"/>
              </a:ext>
            </a:extLst>
          </a:blip>
          <a:srcRect l="17039" b="6933"/>
          <a:stretch/>
        </p:blipFill>
        <p:spPr>
          <a:xfrm rot="-5400000">
            <a:off x="8301488" y="2967488"/>
            <a:ext cx="3527774" cy="4253250"/>
          </a:xfrm>
          <a:prstGeom prst="rect">
            <a:avLst/>
          </a:prstGeom>
          <a:noFill/>
          <a:ln>
            <a:noFill/>
          </a:ln>
        </p:spPr>
      </p:pic>
      <p:pic>
        <p:nvPicPr>
          <p:cNvPr id="90" name="Google Shape;90;g1f4c34ed6cf_1_59"/>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9133489" y="6228366"/>
            <a:ext cx="2743514" cy="541222"/>
          </a:xfrm>
          <a:prstGeom prst="rect">
            <a:avLst/>
          </a:prstGeom>
          <a:noFill/>
          <a:ln>
            <a:noFill/>
          </a:ln>
        </p:spPr>
      </p:pic>
      <p:sp>
        <p:nvSpPr>
          <p:cNvPr id="36" name="Google Shape;113;p17">
            <a:extLst>
              <a:ext uri="{FF2B5EF4-FFF2-40B4-BE49-F238E27FC236}">
                <a16:creationId xmlns:a16="http://schemas.microsoft.com/office/drawing/2014/main" id="{C2FBA80F-E6BA-63DA-0637-AA308DC13355}"/>
              </a:ext>
            </a:extLst>
          </p:cNvPr>
          <p:cNvSpPr/>
          <p:nvPr/>
        </p:nvSpPr>
        <p:spPr>
          <a:xfrm rot="10800000" flipH="1">
            <a:off x="7178205" y="2635030"/>
            <a:ext cx="3924602" cy="3111000"/>
          </a:xfrm>
          <a:prstGeom prst="round1Rect">
            <a:avLst>
              <a:gd name="adj" fmla="val 0"/>
            </a:avLst>
          </a:prstGeom>
          <a:solidFill>
            <a:srgbClr val="0076B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4;p17">
            <a:extLst>
              <a:ext uri="{FF2B5EF4-FFF2-40B4-BE49-F238E27FC236}">
                <a16:creationId xmlns:a16="http://schemas.microsoft.com/office/drawing/2014/main" id="{D96DD9CB-D86B-C477-208A-1AB6E97E360C}"/>
              </a:ext>
            </a:extLst>
          </p:cNvPr>
          <p:cNvSpPr/>
          <p:nvPr/>
        </p:nvSpPr>
        <p:spPr>
          <a:xfrm flipH="1">
            <a:off x="1043804" y="2361130"/>
            <a:ext cx="3927802" cy="3111000"/>
          </a:xfrm>
          <a:prstGeom prst="round1Rect">
            <a:avLst>
              <a:gd name="adj" fmla="val 0"/>
            </a:avLst>
          </a:prstGeom>
          <a:solidFill>
            <a:srgbClr val="9EB9D9"/>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 name="Google Shape;115;p17">
            <a:extLst>
              <a:ext uri="{FF2B5EF4-FFF2-40B4-BE49-F238E27FC236}">
                <a16:creationId xmlns:a16="http://schemas.microsoft.com/office/drawing/2014/main" id="{33938CAF-C76B-DCF6-F2AD-E5553573535C}"/>
              </a:ext>
            </a:extLst>
          </p:cNvPr>
          <p:cNvGrpSpPr/>
          <p:nvPr/>
        </p:nvGrpSpPr>
        <p:grpSpPr>
          <a:xfrm>
            <a:off x="5722305" y="2252084"/>
            <a:ext cx="5380501" cy="699600"/>
            <a:chOff x="4221049" y="1070128"/>
            <a:chExt cx="5380501" cy="699600"/>
          </a:xfrm>
        </p:grpSpPr>
        <p:sp>
          <p:nvSpPr>
            <p:cNvPr id="39" name="Google Shape;116;p17">
              <a:extLst>
                <a:ext uri="{FF2B5EF4-FFF2-40B4-BE49-F238E27FC236}">
                  <a16:creationId xmlns:a16="http://schemas.microsoft.com/office/drawing/2014/main" id="{9B4B0824-FC97-715C-DEB1-0F6E3D543BB0}"/>
                </a:ext>
              </a:extLst>
            </p:cNvPr>
            <p:cNvSpPr/>
            <p:nvPr/>
          </p:nvSpPr>
          <p:spPr>
            <a:xfrm>
              <a:off x="4562423" y="1179174"/>
              <a:ext cx="5039127" cy="481500"/>
            </a:xfrm>
            <a:prstGeom prst="round1Rect">
              <a:avLst>
                <a:gd name="adj" fmla="val 50000"/>
              </a:avLst>
            </a:prstGeom>
            <a:solidFill>
              <a:srgbClr val="00CB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109;p17">
              <a:extLst>
                <a:ext uri="{FF2B5EF4-FFF2-40B4-BE49-F238E27FC236}">
                  <a16:creationId xmlns:a16="http://schemas.microsoft.com/office/drawing/2014/main" id="{039BCEB9-FA78-78A6-E30B-7BBBB1E4728D}"/>
                </a:ext>
              </a:extLst>
            </p:cNvPr>
            <p:cNvSpPr/>
            <p:nvPr/>
          </p:nvSpPr>
          <p:spPr>
            <a:xfrm flipH="1">
              <a:off x="4221049" y="1070128"/>
              <a:ext cx="702000" cy="699600"/>
            </a:xfrm>
            <a:prstGeom prst="ellipse">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117;p17">
            <a:extLst>
              <a:ext uri="{FF2B5EF4-FFF2-40B4-BE49-F238E27FC236}">
                <a16:creationId xmlns:a16="http://schemas.microsoft.com/office/drawing/2014/main" id="{593AB11D-EAC7-D88D-3C32-1B54F4CD8DA7}"/>
              </a:ext>
            </a:extLst>
          </p:cNvPr>
          <p:cNvSpPr txBox="1"/>
          <p:nvPr/>
        </p:nvSpPr>
        <p:spPr>
          <a:xfrm>
            <a:off x="6433767" y="2433129"/>
            <a:ext cx="4449095" cy="28921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solidFill>
                  <a:schemeClr val="bg1"/>
                </a:solidFill>
                <a:latin typeface="Fira Sans Extra Condensed SemiBold"/>
                <a:ea typeface="Fira Sans Extra Condensed SemiBold"/>
                <a:cs typeface="Fira Sans Extra Condensed SemiBold"/>
                <a:sym typeface="Fira Sans Extra Condensed SemiBold"/>
              </a:rPr>
              <a:t> </a:t>
            </a:r>
            <a:r>
              <a:rPr lang="en" b="1" dirty="0">
                <a:solidFill>
                  <a:schemeClr val="bg1"/>
                </a:solidFill>
                <a:latin typeface="Montserrat" pitchFamily="2" charset="77"/>
                <a:ea typeface="Fira Sans Extra Condensed SemiBold"/>
                <a:cs typeface="Fira Sans Extra Condensed SemiBold"/>
                <a:sym typeface="Fira Sans Extra Condensed SemiBold"/>
              </a:rPr>
              <a:t>Diálogo autoridades y ciudadanía</a:t>
            </a:r>
          </a:p>
          <a:p>
            <a:pPr marL="0" lvl="0" indent="0" algn="ctr" rtl="0">
              <a:spcBef>
                <a:spcPts val="0"/>
              </a:spcBef>
              <a:spcAft>
                <a:spcPts val="0"/>
              </a:spcAft>
              <a:buNone/>
            </a:pPr>
            <a:r>
              <a:rPr lang="en" b="1" dirty="0">
                <a:solidFill>
                  <a:schemeClr val="bg1"/>
                </a:solidFill>
                <a:latin typeface="Montserrat" pitchFamily="2" charset="77"/>
                <a:ea typeface="Fira Sans Extra Condensed SemiBold"/>
                <a:cs typeface="Fira Sans Extra Condensed SemiBold"/>
                <a:sym typeface="Fira Sans Extra Condensed SemiBold"/>
              </a:rPr>
              <a:t>    Mesas de Trabajo (4 ejes de desarrollo)</a:t>
            </a:r>
          </a:p>
        </p:txBody>
      </p:sp>
      <p:grpSp>
        <p:nvGrpSpPr>
          <p:cNvPr id="42" name="Google Shape;118;p17">
            <a:extLst>
              <a:ext uri="{FF2B5EF4-FFF2-40B4-BE49-F238E27FC236}">
                <a16:creationId xmlns:a16="http://schemas.microsoft.com/office/drawing/2014/main" id="{C7091211-F2CF-6A31-9187-D07FEC7943A9}"/>
              </a:ext>
            </a:extLst>
          </p:cNvPr>
          <p:cNvGrpSpPr/>
          <p:nvPr/>
        </p:nvGrpSpPr>
        <p:grpSpPr>
          <a:xfrm>
            <a:off x="1043804" y="5155484"/>
            <a:ext cx="5380501" cy="699600"/>
            <a:chOff x="-457452" y="3973528"/>
            <a:chExt cx="5380501" cy="699600"/>
          </a:xfrm>
        </p:grpSpPr>
        <p:sp>
          <p:nvSpPr>
            <p:cNvPr id="43" name="Google Shape;119;p17">
              <a:extLst>
                <a:ext uri="{FF2B5EF4-FFF2-40B4-BE49-F238E27FC236}">
                  <a16:creationId xmlns:a16="http://schemas.microsoft.com/office/drawing/2014/main" id="{35857DF3-5B91-20B4-4FCC-628A75FBF70E}"/>
                </a:ext>
              </a:extLst>
            </p:cNvPr>
            <p:cNvSpPr/>
            <p:nvPr/>
          </p:nvSpPr>
          <p:spPr>
            <a:xfrm rot="10800000">
              <a:off x="-457452" y="4082578"/>
              <a:ext cx="5039027" cy="481500"/>
            </a:xfrm>
            <a:prstGeom prst="round1Rect">
              <a:avLst>
                <a:gd name="adj" fmla="val 50000"/>
              </a:avLst>
            </a:prstGeom>
            <a:solidFill>
              <a:srgbClr val="00206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6;p17">
              <a:extLst>
                <a:ext uri="{FF2B5EF4-FFF2-40B4-BE49-F238E27FC236}">
                  <a16:creationId xmlns:a16="http://schemas.microsoft.com/office/drawing/2014/main" id="{F3FEB9D7-198B-541B-1278-E10F0BF68067}"/>
                </a:ext>
              </a:extLst>
            </p:cNvPr>
            <p:cNvSpPr/>
            <p:nvPr/>
          </p:nvSpPr>
          <p:spPr>
            <a:xfrm flipH="1">
              <a:off x="4221049" y="3973528"/>
              <a:ext cx="702000" cy="6996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120;p17">
            <a:extLst>
              <a:ext uri="{FF2B5EF4-FFF2-40B4-BE49-F238E27FC236}">
                <a16:creationId xmlns:a16="http://schemas.microsoft.com/office/drawing/2014/main" id="{5937ACCA-A923-6121-940A-50D5FF9D158E}"/>
              </a:ext>
            </a:extLst>
          </p:cNvPr>
          <p:cNvSpPr txBox="1"/>
          <p:nvPr/>
        </p:nvSpPr>
        <p:spPr>
          <a:xfrm>
            <a:off x="1177159" y="5393079"/>
            <a:ext cx="3971870" cy="24046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C" sz="1600" b="1" dirty="0">
                <a:solidFill>
                  <a:schemeClr val="bg1"/>
                </a:solidFill>
                <a:latin typeface="Montserrat" pitchFamily="2" charset="77"/>
                <a:ea typeface="Fira Sans Extra Condensed SemiBold"/>
                <a:cs typeface="Fira Sans Extra Condensed SemiBold"/>
                <a:sym typeface="Fira Sans Extra Condensed SemiBold"/>
              </a:rPr>
              <a:t>Plenaria (Salón de la ciudad)</a:t>
            </a:r>
            <a:endParaRPr sz="1600" b="1" dirty="0">
              <a:solidFill>
                <a:schemeClr val="bg1"/>
              </a:solidFill>
              <a:latin typeface="Montserrat" pitchFamily="2" charset="77"/>
              <a:ea typeface="Fira Sans Extra Condensed SemiBold"/>
              <a:cs typeface="Fira Sans Extra Condensed SemiBold"/>
              <a:sym typeface="Fira Sans Extra Condensed SemiBold"/>
            </a:endParaRPr>
          </a:p>
        </p:txBody>
      </p:sp>
      <p:grpSp>
        <p:nvGrpSpPr>
          <p:cNvPr id="46" name="Google Shape;121;p17">
            <a:extLst>
              <a:ext uri="{FF2B5EF4-FFF2-40B4-BE49-F238E27FC236}">
                <a16:creationId xmlns:a16="http://schemas.microsoft.com/office/drawing/2014/main" id="{DEBFF23B-29CD-C277-F392-D798A1B204CF}"/>
              </a:ext>
            </a:extLst>
          </p:cNvPr>
          <p:cNvGrpSpPr/>
          <p:nvPr/>
        </p:nvGrpSpPr>
        <p:grpSpPr>
          <a:xfrm>
            <a:off x="1054799" y="2484199"/>
            <a:ext cx="3462255" cy="696308"/>
            <a:chOff x="498633" y="1470194"/>
            <a:chExt cx="2701081" cy="696308"/>
          </a:xfrm>
        </p:grpSpPr>
        <p:sp>
          <p:nvSpPr>
            <p:cNvPr id="47" name="Google Shape;122;p17">
              <a:extLst>
                <a:ext uri="{FF2B5EF4-FFF2-40B4-BE49-F238E27FC236}">
                  <a16:creationId xmlns:a16="http://schemas.microsoft.com/office/drawing/2014/main" id="{0B3F7FF4-982B-8727-2721-C19446AABBAF}"/>
                </a:ext>
              </a:extLst>
            </p:cNvPr>
            <p:cNvSpPr txBox="1"/>
            <p:nvPr/>
          </p:nvSpPr>
          <p:spPr>
            <a:xfrm flipH="1">
              <a:off x="874347" y="1470194"/>
              <a:ext cx="2313900" cy="456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dirty="0">
                  <a:solidFill>
                    <a:schemeClr val="dk1"/>
                  </a:solidFill>
                  <a:latin typeface="Montserrat Medium" pitchFamily="2" charset="77"/>
                  <a:sym typeface="Roboto"/>
                </a:rPr>
                <a:t>Presentación de la metodología mesas de trabajo</a:t>
              </a:r>
              <a:endParaRPr dirty="0">
                <a:solidFill>
                  <a:schemeClr val="dk1"/>
                </a:solidFill>
                <a:latin typeface="Montserrat Medium" pitchFamily="2" charset="77"/>
                <a:sym typeface="Roboto"/>
              </a:endParaRPr>
            </a:p>
          </p:txBody>
        </p:sp>
        <p:sp>
          <p:nvSpPr>
            <p:cNvPr id="48" name="Google Shape;123;p17">
              <a:extLst>
                <a:ext uri="{FF2B5EF4-FFF2-40B4-BE49-F238E27FC236}">
                  <a16:creationId xmlns:a16="http://schemas.microsoft.com/office/drawing/2014/main" id="{D42B7669-0FD0-CE7E-CE65-960270368F67}"/>
                </a:ext>
              </a:extLst>
            </p:cNvPr>
            <p:cNvSpPr txBox="1"/>
            <p:nvPr/>
          </p:nvSpPr>
          <p:spPr>
            <a:xfrm flipH="1">
              <a:off x="885814" y="1942102"/>
              <a:ext cx="2313900" cy="22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dk1"/>
                  </a:solidFill>
                  <a:latin typeface="Montserrat" pitchFamily="2" charset="77"/>
                  <a:sym typeface="Fira Sans Extra Condensed SemiBold"/>
                </a:rPr>
                <a:t>(SGCTGYP)</a:t>
              </a:r>
              <a:endParaRPr dirty="0">
                <a:solidFill>
                  <a:schemeClr val="dk1"/>
                </a:solidFill>
                <a:latin typeface="Montserrat" pitchFamily="2" charset="77"/>
                <a:sym typeface="Fira Sans Extra Condensed SemiBold"/>
              </a:endParaRPr>
            </a:p>
          </p:txBody>
        </p:sp>
        <p:sp>
          <p:nvSpPr>
            <p:cNvPr id="49" name="Google Shape;124;p17">
              <a:extLst>
                <a:ext uri="{FF2B5EF4-FFF2-40B4-BE49-F238E27FC236}">
                  <a16:creationId xmlns:a16="http://schemas.microsoft.com/office/drawing/2014/main" id="{FBEE1546-A0A2-7869-5754-16BAA38696DA}"/>
                </a:ext>
              </a:extLst>
            </p:cNvPr>
            <p:cNvSpPr txBox="1"/>
            <p:nvPr/>
          </p:nvSpPr>
          <p:spPr>
            <a:xfrm flipH="1">
              <a:off x="498633" y="1584750"/>
              <a:ext cx="469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dk1"/>
                  </a:solidFill>
                  <a:latin typeface="Montserrat" pitchFamily="2" charset="77"/>
                  <a:ea typeface="Fira Sans Extra Condensed SemiBold"/>
                  <a:cs typeface="Fira Sans Extra Condensed SemiBold"/>
                  <a:sym typeface="Fira Sans Extra Condensed SemiBold"/>
                </a:rPr>
                <a:t>01</a:t>
              </a:r>
              <a:endParaRPr sz="1600" b="1" dirty="0">
                <a:solidFill>
                  <a:schemeClr val="dk1"/>
                </a:solidFill>
                <a:latin typeface="Montserrat" pitchFamily="2" charset="77"/>
                <a:ea typeface="Fira Sans Extra Condensed SemiBold"/>
                <a:cs typeface="Fira Sans Extra Condensed SemiBold"/>
                <a:sym typeface="Fira Sans Extra Condensed SemiBold"/>
              </a:endParaRPr>
            </a:p>
          </p:txBody>
        </p:sp>
      </p:grpSp>
      <p:grpSp>
        <p:nvGrpSpPr>
          <p:cNvPr id="50" name="Google Shape;125;p17">
            <a:extLst>
              <a:ext uri="{FF2B5EF4-FFF2-40B4-BE49-F238E27FC236}">
                <a16:creationId xmlns:a16="http://schemas.microsoft.com/office/drawing/2014/main" id="{F548B3E7-7D71-9C6F-AE93-985FDC8FBCB0}"/>
              </a:ext>
            </a:extLst>
          </p:cNvPr>
          <p:cNvGrpSpPr/>
          <p:nvPr/>
        </p:nvGrpSpPr>
        <p:grpSpPr>
          <a:xfrm>
            <a:off x="1075733" y="3429000"/>
            <a:ext cx="3727494" cy="844674"/>
            <a:chOff x="495982" y="2524052"/>
            <a:chExt cx="2908007" cy="844674"/>
          </a:xfrm>
        </p:grpSpPr>
        <p:sp>
          <p:nvSpPr>
            <p:cNvPr id="51" name="Google Shape;126;p17">
              <a:extLst>
                <a:ext uri="{FF2B5EF4-FFF2-40B4-BE49-F238E27FC236}">
                  <a16:creationId xmlns:a16="http://schemas.microsoft.com/office/drawing/2014/main" id="{489073BF-73DE-0742-5B6E-EB8356BD5905}"/>
                </a:ext>
              </a:extLst>
            </p:cNvPr>
            <p:cNvSpPr txBox="1"/>
            <p:nvPr/>
          </p:nvSpPr>
          <p:spPr>
            <a:xfrm flipH="1">
              <a:off x="868460" y="2524052"/>
              <a:ext cx="2535529" cy="456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dirty="0">
                  <a:solidFill>
                    <a:schemeClr val="dk1"/>
                  </a:solidFill>
                  <a:latin typeface="Montserrat Medium" pitchFamily="2" charset="77"/>
                  <a:sym typeface="Roboto"/>
                </a:rPr>
                <a:t>Presentación de la síntesis de evaluación de la Asamblea de Quito del </a:t>
              </a:r>
              <a:r>
                <a:rPr lang="en" dirty="0" err="1">
                  <a:solidFill>
                    <a:schemeClr val="dk1"/>
                  </a:solidFill>
                  <a:latin typeface="Montserrat Medium" pitchFamily="2" charset="77"/>
                  <a:sym typeface="Roboto"/>
                </a:rPr>
                <a:t>informe</a:t>
              </a:r>
              <a:r>
                <a:rPr lang="en" dirty="0">
                  <a:solidFill>
                    <a:schemeClr val="dk1"/>
                  </a:solidFill>
                  <a:latin typeface="Montserrat Medium" pitchFamily="2" charset="77"/>
                  <a:sym typeface="Roboto"/>
                </a:rPr>
                <a:t> </a:t>
              </a:r>
              <a:r>
                <a:rPr lang="en" dirty="0" err="1">
                  <a:solidFill>
                    <a:schemeClr val="dk1"/>
                  </a:solidFill>
                  <a:latin typeface="Montserrat Medium" pitchFamily="2" charset="77"/>
                  <a:sym typeface="Roboto"/>
                </a:rPr>
                <a:t>institucional</a:t>
              </a:r>
              <a:endParaRPr dirty="0">
                <a:solidFill>
                  <a:schemeClr val="dk1"/>
                </a:solidFill>
                <a:latin typeface="Montserrat Medium" pitchFamily="2" charset="77"/>
                <a:sym typeface="Roboto"/>
              </a:endParaRPr>
            </a:p>
          </p:txBody>
        </p:sp>
        <p:sp>
          <p:nvSpPr>
            <p:cNvPr id="52" name="Google Shape;127;p17">
              <a:extLst>
                <a:ext uri="{FF2B5EF4-FFF2-40B4-BE49-F238E27FC236}">
                  <a16:creationId xmlns:a16="http://schemas.microsoft.com/office/drawing/2014/main" id="{FD68732C-8100-CFC0-32FF-0467C1A92C71}"/>
                </a:ext>
              </a:extLst>
            </p:cNvPr>
            <p:cNvSpPr txBox="1"/>
            <p:nvPr/>
          </p:nvSpPr>
          <p:spPr>
            <a:xfrm flipH="1">
              <a:off x="880082" y="3144326"/>
              <a:ext cx="2313900" cy="22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dk1"/>
                  </a:solidFill>
                  <a:latin typeface="Montserrat" pitchFamily="2" charset="77"/>
                  <a:sym typeface="Fira Sans Extra Condensed SemiBold"/>
                </a:rPr>
                <a:t>(</a:t>
              </a:r>
              <a:r>
                <a:rPr lang="en" dirty="0" err="1">
                  <a:solidFill>
                    <a:schemeClr val="dk1"/>
                  </a:solidFill>
                  <a:latin typeface="Montserrat" pitchFamily="2" charset="77"/>
                  <a:sym typeface="Fira Sans Extra Condensed SemiBold"/>
                </a:rPr>
                <a:t>Delegada</a:t>
              </a:r>
              <a:r>
                <a:rPr lang="en" dirty="0">
                  <a:solidFill>
                    <a:schemeClr val="dk1"/>
                  </a:solidFill>
                  <a:latin typeface="Montserrat" pitchFamily="2" charset="77"/>
                  <a:sym typeface="Fira Sans Extra Condensed SemiBold"/>
                </a:rPr>
                <a:t>/o ADMQ)</a:t>
              </a:r>
              <a:endParaRPr dirty="0">
                <a:solidFill>
                  <a:schemeClr val="dk1"/>
                </a:solidFill>
                <a:latin typeface="Montserrat" pitchFamily="2" charset="77"/>
                <a:sym typeface="Fira Sans Extra Condensed SemiBold"/>
              </a:endParaRPr>
            </a:p>
          </p:txBody>
        </p:sp>
        <p:sp>
          <p:nvSpPr>
            <p:cNvPr id="53" name="Google Shape;128;p17">
              <a:extLst>
                <a:ext uri="{FF2B5EF4-FFF2-40B4-BE49-F238E27FC236}">
                  <a16:creationId xmlns:a16="http://schemas.microsoft.com/office/drawing/2014/main" id="{A10A2511-8D14-FD4F-EFE1-9D5C7013086E}"/>
                </a:ext>
              </a:extLst>
            </p:cNvPr>
            <p:cNvSpPr txBox="1"/>
            <p:nvPr/>
          </p:nvSpPr>
          <p:spPr>
            <a:xfrm flipH="1">
              <a:off x="495982" y="2524052"/>
              <a:ext cx="469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dk1"/>
                  </a:solidFill>
                  <a:latin typeface="Montserrat" pitchFamily="2" charset="77"/>
                  <a:ea typeface="Fira Sans Extra Condensed SemiBold"/>
                  <a:cs typeface="Fira Sans Extra Condensed SemiBold"/>
                  <a:sym typeface="Fira Sans Extra Condensed SemiBold"/>
                </a:rPr>
                <a:t>02</a:t>
              </a:r>
              <a:endParaRPr sz="1600" b="1" dirty="0">
                <a:solidFill>
                  <a:schemeClr val="dk1"/>
                </a:solidFill>
                <a:latin typeface="Montserrat" pitchFamily="2" charset="77"/>
                <a:ea typeface="Fira Sans Extra Condensed SemiBold"/>
                <a:cs typeface="Fira Sans Extra Condensed SemiBold"/>
                <a:sym typeface="Fira Sans Extra Condensed SemiBold"/>
              </a:endParaRPr>
            </a:p>
          </p:txBody>
        </p:sp>
      </p:grpSp>
      <p:grpSp>
        <p:nvGrpSpPr>
          <p:cNvPr id="54" name="Google Shape;129;p17">
            <a:extLst>
              <a:ext uri="{FF2B5EF4-FFF2-40B4-BE49-F238E27FC236}">
                <a16:creationId xmlns:a16="http://schemas.microsoft.com/office/drawing/2014/main" id="{3095F9B6-2C78-3F39-DB2F-C8E22EA343EB}"/>
              </a:ext>
            </a:extLst>
          </p:cNvPr>
          <p:cNvGrpSpPr/>
          <p:nvPr/>
        </p:nvGrpSpPr>
        <p:grpSpPr>
          <a:xfrm>
            <a:off x="1128285" y="4508937"/>
            <a:ext cx="3622389" cy="673817"/>
            <a:chOff x="545181" y="3269099"/>
            <a:chExt cx="2826009" cy="770956"/>
          </a:xfrm>
        </p:grpSpPr>
        <p:sp>
          <p:nvSpPr>
            <p:cNvPr id="55" name="Google Shape;130;p17">
              <a:extLst>
                <a:ext uri="{FF2B5EF4-FFF2-40B4-BE49-F238E27FC236}">
                  <a16:creationId xmlns:a16="http://schemas.microsoft.com/office/drawing/2014/main" id="{CF99E5FB-B63E-6726-1CD4-0EDB195B7D1E}"/>
                </a:ext>
              </a:extLst>
            </p:cNvPr>
            <p:cNvSpPr txBox="1"/>
            <p:nvPr/>
          </p:nvSpPr>
          <p:spPr>
            <a:xfrm flipH="1">
              <a:off x="874085" y="3269099"/>
              <a:ext cx="2497105" cy="456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dirty="0">
                  <a:solidFill>
                    <a:schemeClr val="dk1"/>
                  </a:solidFill>
                  <a:latin typeface="Montserrat Medium" pitchFamily="2" charset="77"/>
                  <a:sym typeface="Roboto"/>
                </a:rPr>
                <a:t>Informe </a:t>
              </a:r>
              <a:r>
                <a:rPr lang="en" dirty="0" err="1">
                  <a:solidFill>
                    <a:schemeClr val="dk1"/>
                  </a:solidFill>
                  <a:latin typeface="Montserrat Medium" pitchFamily="2" charset="77"/>
                  <a:sym typeface="Roboto"/>
                </a:rPr>
                <a:t>institucional</a:t>
              </a:r>
              <a:r>
                <a:rPr lang="en" dirty="0">
                  <a:solidFill>
                    <a:schemeClr val="dk1"/>
                  </a:solidFill>
                  <a:latin typeface="Montserrat Medium" pitchFamily="2" charset="77"/>
                  <a:sym typeface="Roboto"/>
                </a:rPr>
                <a:t> e Informe </a:t>
              </a:r>
              <a:r>
                <a:rPr lang="en" dirty="0" err="1">
                  <a:solidFill>
                    <a:schemeClr val="dk1"/>
                  </a:solidFill>
                  <a:latin typeface="Montserrat Medium" pitchFamily="2" charset="77"/>
                  <a:sym typeface="Roboto"/>
                </a:rPr>
                <a:t>como</a:t>
              </a:r>
              <a:r>
                <a:rPr lang="en" dirty="0">
                  <a:solidFill>
                    <a:schemeClr val="dk1"/>
                  </a:solidFill>
                  <a:latin typeface="Montserrat Medium" pitchFamily="2" charset="77"/>
                  <a:sym typeface="Roboto"/>
                </a:rPr>
                <a:t> </a:t>
              </a:r>
              <a:r>
                <a:rPr lang="en" dirty="0" err="1">
                  <a:solidFill>
                    <a:schemeClr val="dk1"/>
                  </a:solidFill>
                  <a:latin typeface="Montserrat Medium" pitchFamily="2" charset="77"/>
                  <a:sym typeface="Roboto"/>
                </a:rPr>
                <a:t>Autoridad</a:t>
              </a:r>
              <a:r>
                <a:rPr lang="en" dirty="0">
                  <a:solidFill>
                    <a:schemeClr val="dk1"/>
                  </a:solidFill>
                  <a:latin typeface="Montserrat Medium" pitchFamily="2" charset="77"/>
                  <a:sym typeface="Roboto"/>
                </a:rPr>
                <a:t> </a:t>
              </a:r>
              <a:r>
                <a:rPr lang="en" dirty="0" err="1">
                  <a:solidFill>
                    <a:schemeClr val="dk1"/>
                  </a:solidFill>
                  <a:latin typeface="Montserrat Medium" pitchFamily="2" charset="77"/>
                  <a:sym typeface="Roboto"/>
                </a:rPr>
                <a:t>Electa</a:t>
              </a:r>
              <a:endParaRPr dirty="0">
                <a:solidFill>
                  <a:schemeClr val="dk1"/>
                </a:solidFill>
                <a:latin typeface="Montserrat Medium" pitchFamily="2" charset="77"/>
                <a:sym typeface="Roboto"/>
              </a:endParaRPr>
            </a:p>
          </p:txBody>
        </p:sp>
        <p:sp>
          <p:nvSpPr>
            <p:cNvPr id="56" name="Google Shape;131;p17">
              <a:extLst>
                <a:ext uri="{FF2B5EF4-FFF2-40B4-BE49-F238E27FC236}">
                  <a16:creationId xmlns:a16="http://schemas.microsoft.com/office/drawing/2014/main" id="{0B588905-DFF7-CE51-7007-A2D40E339C4F}"/>
                </a:ext>
              </a:extLst>
            </p:cNvPr>
            <p:cNvSpPr txBox="1"/>
            <p:nvPr/>
          </p:nvSpPr>
          <p:spPr>
            <a:xfrm flipH="1">
              <a:off x="874962" y="3815655"/>
              <a:ext cx="2313900" cy="22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dk1"/>
                  </a:solidFill>
                  <a:latin typeface="Montserrat" pitchFamily="2" charset="77"/>
                  <a:sym typeface="Fira Sans Extra Condensed SemiBold"/>
                </a:rPr>
                <a:t>(Alcalde del DMQ)</a:t>
              </a:r>
              <a:endParaRPr dirty="0">
                <a:solidFill>
                  <a:schemeClr val="dk1"/>
                </a:solidFill>
                <a:latin typeface="Montserrat" pitchFamily="2" charset="77"/>
                <a:sym typeface="Fira Sans Extra Condensed SemiBold"/>
              </a:endParaRPr>
            </a:p>
          </p:txBody>
        </p:sp>
        <p:sp>
          <p:nvSpPr>
            <p:cNvPr id="57" name="Google Shape;132;p17">
              <a:extLst>
                <a:ext uri="{FF2B5EF4-FFF2-40B4-BE49-F238E27FC236}">
                  <a16:creationId xmlns:a16="http://schemas.microsoft.com/office/drawing/2014/main" id="{7109BD7E-C960-9391-5E61-729C6A745152}"/>
                </a:ext>
              </a:extLst>
            </p:cNvPr>
            <p:cNvSpPr txBox="1"/>
            <p:nvPr/>
          </p:nvSpPr>
          <p:spPr>
            <a:xfrm flipH="1">
              <a:off x="545181" y="3330015"/>
              <a:ext cx="469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dk1"/>
                  </a:solidFill>
                  <a:latin typeface="Montserrat" pitchFamily="2" charset="77"/>
                  <a:ea typeface="Fira Sans Extra Condensed SemiBold"/>
                  <a:cs typeface="Fira Sans Extra Condensed SemiBold"/>
                  <a:sym typeface="Fira Sans Extra Condensed SemiBold"/>
                </a:rPr>
                <a:t>03</a:t>
              </a:r>
              <a:endParaRPr sz="1600" b="1" dirty="0">
                <a:solidFill>
                  <a:schemeClr val="dk1"/>
                </a:solidFill>
                <a:latin typeface="Montserrat" pitchFamily="2" charset="77"/>
                <a:ea typeface="Fira Sans Extra Condensed SemiBold"/>
                <a:cs typeface="Fira Sans Extra Condensed SemiBold"/>
                <a:sym typeface="Fira Sans Extra Condensed SemiBold"/>
              </a:endParaRPr>
            </a:p>
          </p:txBody>
        </p:sp>
      </p:grpSp>
      <p:sp>
        <p:nvSpPr>
          <p:cNvPr id="58" name="Google Shape;136;p17">
            <a:extLst>
              <a:ext uri="{FF2B5EF4-FFF2-40B4-BE49-F238E27FC236}">
                <a16:creationId xmlns:a16="http://schemas.microsoft.com/office/drawing/2014/main" id="{842523C1-27BA-B54D-AC0D-3152548EC8A4}"/>
              </a:ext>
            </a:extLst>
          </p:cNvPr>
          <p:cNvSpPr/>
          <p:nvPr/>
        </p:nvSpPr>
        <p:spPr>
          <a:xfrm>
            <a:off x="5897648" y="2427156"/>
            <a:ext cx="351315" cy="349457"/>
          </a:xfrm>
          <a:custGeom>
            <a:avLst/>
            <a:gdLst/>
            <a:ahLst/>
            <a:cxnLst/>
            <a:rect l="l" t="t" r="r" b="b"/>
            <a:pathLst>
              <a:path w="11910" h="11846" extrusionOk="0">
                <a:moveTo>
                  <a:pt x="5924" y="2080"/>
                </a:moveTo>
                <a:cubicBezTo>
                  <a:pt x="6302" y="2080"/>
                  <a:pt x="6617" y="2395"/>
                  <a:pt x="6617" y="2773"/>
                </a:cubicBezTo>
                <a:cubicBezTo>
                  <a:pt x="6617" y="3182"/>
                  <a:pt x="6302" y="3497"/>
                  <a:pt x="5924" y="3497"/>
                </a:cubicBezTo>
                <a:cubicBezTo>
                  <a:pt x="5514" y="3497"/>
                  <a:pt x="5199" y="3182"/>
                  <a:pt x="5199" y="2773"/>
                </a:cubicBezTo>
                <a:cubicBezTo>
                  <a:pt x="5199" y="2395"/>
                  <a:pt x="5514" y="2080"/>
                  <a:pt x="5924" y="2080"/>
                </a:cubicBezTo>
                <a:close/>
                <a:moveTo>
                  <a:pt x="5924" y="662"/>
                </a:moveTo>
                <a:cubicBezTo>
                  <a:pt x="7247" y="662"/>
                  <a:pt x="8318" y="1764"/>
                  <a:pt x="8318" y="3088"/>
                </a:cubicBezTo>
                <a:cubicBezTo>
                  <a:pt x="8318" y="3655"/>
                  <a:pt x="8129" y="4190"/>
                  <a:pt x="7783" y="4631"/>
                </a:cubicBezTo>
                <a:cubicBezTo>
                  <a:pt x="7562" y="4222"/>
                  <a:pt x="7310" y="3907"/>
                  <a:pt x="6900" y="3686"/>
                </a:cubicBezTo>
                <a:cubicBezTo>
                  <a:pt x="7153" y="3434"/>
                  <a:pt x="7310" y="3088"/>
                  <a:pt x="7310" y="2741"/>
                </a:cubicBezTo>
                <a:cubicBezTo>
                  <a:pt x="7310" y="1985"/>
                  <a:pt x="6680" y="1355"/>
                  <a:pt x="5924" y="1355"/>
                </a:cubicBezTo>
                <a:cubicBezTo>
                  <a:pt x="5168" y="1355"/>
                  <a:pt x="4538" y="1985"/>
                  <a:pt x="4538" y="2741"/>
                </a:cubicBezTo>
                <a:cubicBezTo>
                  <a:pt x="4538" y="3088"/>
                  <a:pt x="4695" y="3434"/>
                  <a:pt x="4947" y="3686"/>
                </a:cubicBezTo>
                <a:cubicBezTo>
                  <a:pt x="4538" y="3938"/>
                  <a:pt x="4223" y="4285"/>
                  <a:pt x="4034" y="4631"/>
                </a:cubicBezTo>
                <a:cubicBezTo>
                  <a:pt x="3592" y="4096"/>
                  <a:pt x="3403" y="3403"/>
                  <a:pt x="3498" y="2741"/>
                </a:cubicBezTo>
                <a:cubicBezTo>
                  <a:pt x="3655" y="1638"/>
                  <a:pt x="4664" y="662"/>
                  <a:pt x="5924" y="662"/>
                </a:cubicBezTo>
                <a:close/>
                <a:moveTo>
                  <a:pt x="5924" y="4159"/>
                </a:moveTo>
                <a:cubicBezTo>
                  <a:pt x="6554" y="4159"/>
                  <a:pt x="7058" y="4600"/>
                  <a:pt x="7247" y="5135"/>
                </a:cubicBezTo>
                <a:cubicBezTo>
                  <a:pt x="6869" y="5388"/>
                  <a:pt x="6428" y="5545"/>
                  <a:pt x="5924" y="5545"/>
                </a:cubicBezTo>
                <a:cubicBezTo>
                  <a:pt x="5451" y="5545"/>
                  <a:pt x="4979" y="5388"/>
                  <a:pt x="4569" y="5135"/>
                </a:cubicBezTo>
                <a:cubicBezTo>
                  <a:pt x="4727" y="4568"/>
                  <a:pt x="5294" y="4159"/>
                  <a:pt x="5924" y="4159"/>
                </a:cubicBezTo>
                <a:close/>
                <a:moveTo>
                  <a:pt x="1734" y="9042"/>
                </a:moveTo>
                <a:cubicBezTo>
                  <a:pt x="2301" y="9042"/>
                  <a:pt x="2773" y="9483"/>
                  <a:pt x="2773" y="10082"/>
                </a:cubicBezTo>
                <a:cubicBezTo>
                  <a:pt x="2773" y="10649"/>
                  <a:pt x="2301" y="11121"/>
                  <a:pt x="1734" y="11121"/>
                </a:cubicBezTo>
                <a:cubicBezTo>
                  <a:pt x="1198" y="11121"/>
                  <a:pt x="726" y="10649"/>
                  <a:pt x="726" y="10082"/>
                </a:cubicBezTo>
                <a:cubicBezTo>
                  <a:pt x="726" y="9483"/>
                  <a:pt x="1198" y="9042"/>
                  <a:pt x="1734" y="9042"/>
                </a:cubicBezTo>
                <a:close/>
                <a:moveTo>
                  <a:pt x="5924" y="9042"/>
                </a:moveTo>
                <a:cubicBezTo>
                  <a:pt x="6522" y="9042"/>
                  <a:pt x="6932" y="9515"/>
                  <a:pt x="6932" y="10082"/>
                </a:cubicBezTo>
                <a:cubicBezTo>
                  <a:pt x="6932" y="10649"/>
                  <a:pt x="6459" y="11121"/>
                  <a:pt x="5924" y="11121"/>
                </a:cubicBezTo>
                <a:cubicBezTo>
                  <a:pt x="5357" y="11121"/>
                  <a:pt x="4884" y="10649"/>
                  <a:pt x="4884" y="10082"/>
                </a:cubicBezTo>
                <a:cubicBezTo>
                  <a:pt x="4884" y="9483"/>
                  <a:pt x="5325" y="9042"/>
                  <a:pt x="5924" y="9042"/>
                </a:cubicBezTo>
                <a:close/>
                <a:moveTo>
                  <a:pt x="10145" y="9042"/>
                </a:moveTo>
                <a:cubicBezTo>
                  <a:pt x="10681" y="9042"/>
                  <a:pt x="11154" y="9483"/>
                  <a:pt x="11154" y="10082"/>
                </a:cubicBezTo>
                <a:cubicBezTo>
                  <a:pt x="11154" y="10649"/>
                  <a:pt x="10681" y="11121"/>
                  <a:pt x="10145" y="11121"/>
                </a:cubicBezTo>
                <a:cubicBezTo>
                  <a:pt x="9578" y="11121"/>
                  <a:pt x="9106" y="10649"/>
                  <a:pt x="9106" y="10082"/>
                </a:cubicBezTo>
                <a:cubicBezTo>
                  <a:pt x="9106" y="9483"/>
                  <a:pt x="9578" y="9042"/>
                  <a:pt x="10145" y="9042"/>
                </a:cubicBezTo>
                <a:close/>
                <a:moveTo>
                  <a:pt x="5955" y="0"/>
                </a:moveTo>
                <a:cubicBezTo>
                  <a:pt x="4349" y="0"/>
                  <a:pt x="3088" y="1197"/>
                  <a:pt x="2868" y="2678"/>
                </a:cubicBezTo>
                <a:cubicBezTo>
                  <a:pt x="2647" y="4442"/>
                  <a:pt x="3908" y="6018"/>
                  <a:pt x="5640" y="6207"/>
                </a:cubicBezTo>
                <a:lnTo>
                  <a:pt x="5640" y="6963"/>
                </a:lnTo>
                <a:lnTo>
                  <a:pt x="2427" y="6963"/>
                </a:lnTo>
                <a:cubicBezTo>
                  <a:pt x="1828" y="6963"/>
                  <a:pt x="1387" y="7435"/>
                  <a:pt x="1387" y="7971"/>
                </a:cubicBezTo>
                <a:lnTo>
                  <a:pt x="1387" y="8380"/>
                </a:lnTo>
                <a:cubicBezTo>
                  <a:pt x="599" y="8538"/>
                  <a:pt x="1" y="9231"/>
                  <a:pt x="1" y="10082"/>
                </a:cubicBezTo>
                <a:cubicBezTo>
                  <a:pt x="1" y="11027"/>
                  <a:pt x="789" y="11846"/>
                  <a:pt x="1734" y="11846"/>
                </a:cubicBezTo>
                <a:cubicBezTo>
                  <a:pt x="2679" y="11846"/>
                  <a:pt x="3466" y="11058"/>
                  <a:pt x="3466" y="10082"/>
                </a:cubicBezTo>
                <a:cubicBezTo>
                  <a:pt x="3466" y="9231"/>
                  <a:pt x="2868" y="8538"/>
                  <a:pt x="2080" y="8380"/>
                </a:cubicBezTo>
                <a:lnTo>
                  <a:pt x="2080" y="7971"/>
                </a:lnTo>
                <a:cubicBezTo>
                  <a:pt x="2080" y="7782"/>
                  <a:pt x="2238" y="7624"/>
                  <a:pt x="2458" y="7624"/>
                </a:cubicBezTo>
                <a:lnTo>
                  <a:pt x="5609" y="7624"/>
                </a:lnTo>
                <a:lnTo>
                  <a:pt x="5609" y="8349"/>
                </a:lnTo>
                <a:cubicBezTo>
                  <a:pt x="4821" y="8506"/>
                  <a:pt x="4223" y="9200"/>
                  <a:pt x="4223" y="10019"/>
                </a:cubicBezTo>
                <a:cubicBezTo>
                  <a:pt x="4223" y="10964"/>
                  <a:pt x="5010" y="11814"/>
                  <a:pt x="5955" y="11814"/>
                </a:cubicBezTo>
                <a:cubicBezTo>
                  <a:pt x="6900" y="11814"/>
                  <a:pt x="7688" y="11027"/>
                  <a:pt x="7688" y="10019"/>
                </a:cubicBezTo>
                <a:cubicBezTo>
                  <a:pt x="7688" y="9200"/>
                  <a:pt x="7090" y="8506"/>
                  <a:pt x="6302" y="8349"/>
                </a:cubicBezTo>
                <a:lnTo>
                  <a:pt x="6302" y="7624"/>
                </a:lnTo>
                <a:lnTo>
                  <a:pt x="9452" y="7624"/>
                </a:lnTo>
                <a:cubicBezTo>
                  <a:pt x="9641" y="7624"/>
                  <a:pt x="9799" y="7782"/>
                  <a:pt x="9799" y="7971"/>
                </a:cubicBezTo>
                <a:lnTo>
                  <a:pt x="9799" y="8380"/>
                </a:lnTo>
                <a:cubicBezTo>
                  <a:pt x="9011" y="8538"/>
                  <a:pt x="8444" y="9231"/>
                  <a:pt x="8444" y="10082"/>
                </a:cubicBezTo>
                <a:cubicBezTo>
                  <a:pt x="8444" y="11027"/>
                  <a:pt x="9232" y="11846"/>
                  <a:pt x="10177" y="11846"/>
                </a:cubicBezTo>
                <a:cubicBezTo>
                  <a:pt x="11122" y="11846"/>
                  <a:pt x="11910" y="11058"/>
                  <a:pt x="11910" y="10082"/>
                </a:cubicBezTo>
                <a:cubicBezTo>
                  <a:pt x="11910" y="9231"/>
                  <a:pt x="11311" y="8538"/>
                  <a:pt x="10524" y="8380"/>
                </a:cubicBezTo>
                <a:lnTo>
                  <a:pt x="10524" y="7971"/>
                </a:lnTo>
                <a:cubicBezTo>
                  <a:pt x="10524" y="7404"/>
                  <a:pt x="10051" y="6963"/>
                  <a:pt x="9484" y="6963"/>
                </a:cubicBezTo>
                <a:lnTo>
                  <a:pt x="6333" y="6963"/>
                </a:lnTo>
                <a:lnTo>
                  <a:pt x="6333" y="6207"/>
                </a:lnTo>
                <a:cubicBezTo>
                  <a:pt x="7909" y="6049"/>
                  <a:pt x="9106" y="4726"/>
                  <a:pt x="9106" y="3088"/>
                </a:cubicBezTo>
                <a:cubicBezTo>
                  <a:pt x="9106" y="1355"/>
                  <a:pt x="7688" y="0"/>
                  <a:pt x="5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137;p17">
            <a:extLst>
              <a:ext uri="{FF2B5EF4-FFF2-40B4-BE49-F238E27FC236}">
                <a16:creationId xmlns:a16="http://schemas.microsoft.com/office/drawing/2014/main" id="{DC877FB1-2D47-2055-D2E8-1E694B9B831B}"/>
              </a:ext>
            </a:extLst>
          </p:cNvPr>
          <p:cNvGrpSpPr/>
          <p:nvPr/>
        </p:nvGrpSpPr>
        <p:grpSpPr>
          <a:xfrm>
            <a:off x="7284251" y="3089255"/>
            <a:ext cx="3411819" cy="852123"/>
            <a:chOff x="5740649" y="2075250"/>
            <a:chExt cx="3411819" cy="852123"/>
          </a:xfrm>
        </p:grpSpPr>
        <p:sp>
          <p:nvSpPr>
            <p:cNvPr id="60" name="Google Shape;138;p17">
              <a:extLst>
                <a:ext uri="{FF2B5EF4-FFF2-40B4-BE49-F238E27FC236}">
                  <a16:creationId xmlns:a16="http://schemas.microsoft.com/office/drawing/2014/main" id="{048DB82E-E5CA-5F4E-3A54-BAEBEA4961EC}"/>
                </a:ext>
              </a:extLst>
            </p:cNvPr>
            <p:cNvSpPr txBox="1"/>
            <p:nvPr/>
          </p:nvSpPr>
          <p:spPr>
            <a:xfrm flipH="1">
              <a:off x="6209855" y="2369216"/>
              <a:ext cx="2942613" cy="558157"/>
            </a:xfrm>
            <a:prstGeom prst="rect">
              <a:avLst/>
            </a:prstGeom>
            <a:noFill/>
            <a:ln>
              <a:noFill/>
            </a:ln>
          </p:spPr>
          <p:txBody>
            <a:bodyPr spcFirstLastPara="1" wrap="square" lIns="91425" tIns="91425" rIns="91425" bIns="91425" anchor="ctr" anchorCtr="0">
              <a:noAutofit/>
            </a:bodyPr>
            <a:lstStyle/>
            <a:p>
              <a:r>
                <a:rPr lang="en" sz="1200" dirty="0">
                  <a:solidFill>
                    <a:schemeClr val="bg1"/>
                  </a:solidFill>
                  <a:latin typeface="Montserrat" pitchFamily="2" charset="77"/>
                  <a:sym typeface="Roboto"/>
                </a:rPr>
                <a:t>Introducción a la reflexión y deliberación de la ciudadanía, autoridades </a:t>
              </a:r>
              <a:r>
                <a:rPr lang="en" sz="1200" dirty="0" err="1">
                  <a:solidFill>
                    <a:schemeClr val="bg1"/>
                  </a:solidFill>
                  <a:latin typeface="Montserrat" pitchFamily="2" charset="77"/>
                  <a:sym typeface="Roboto"/>
                </a:rPr>
                <a:t>absuelven</a:t>
              </a:r>
              <a:r>
                <a:rPr lang="en" sz="1200" dirty="0">
                  <a:solidFill>
                    <a:schemeClr val="bg1"/>
                  </a:solidFill>
                  <a:latin typeface="Montserrat" pitchFamily="2" charset="77"/>
                  <a:sym typeface="Roboto"/>
                </a:rPr>
                <a:t> inquietudes</a:t>
              </a:r>
              <a:endParaRPr sz="1200" dirty="0">
                <a:solidFill>
                  <a:schemeClr val="bg1"/>
                </a:solidFill>
                <a:latin typeface="Montserrat" pitchFamily="2" charset="77"/>
                <a:sym typeface="Roboto"/>
              </a:endParaRPr>
            </a:p>
          </p:txBody>
        </p:sp>
        <p:sp>
          <p:nvSpPr>
            <p:cNvPr id="61" name="Google Shape;139;p17">
              <a:extLst>
                <a:ext uri="{FF2B5EF4-FFF2-40B4-BE49-F238E27FC236}">
                  <a16:creationId xmlns:a16="http://schemas.microsoft.com/office/drawing/2014/main" id="{15EDED43-BD2A-920F-7D97-15313B1CE385}"/>
                </a:ext>
              </a:extLst>
            </p:cNvPr>
            <p:cNvSpPr txBox="1"/>
            <p:nvPr/>
          </p:nvSpPr>
          <p:spPr>
            <a:xfrm flipH="1">
              <a:off x="6209775" y="2075250"/>
              <a:ext cx="2313900" cy="22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bg1"/>
                  </a:solidFill>
                  <a:latin typeface="Montserrat Medium" pitchFamily="2" charset="77"/>
                  <a:ea typeface="Fira Sans Extra Condensed SemiBold"/>
                  <a:cs typeface="Fira Sans Extra Condensed SemiBold"/>
                  <a:sym typeface="Fira Sans Extra Condensed SemiBold"/>
                </a:rPr>
                <a:t>Deliberación</a:t>
              </a:r>
              <a:endParaRPr sz="1800" b="1" dirty="0">
                <a:solidFill>
                  <a:schemeClr val="bg1"/>
                </a:solidFill>
                <a:latin typeface="Montserrat Medium" pitchFamily="2" charset="77"/>
                <a:ea typeface="Fira Sans Extra Condensed SemiBold"/>
                <a:cs typeface="Fira Sans Extra Condensed SemiBold"/>
                <a:sym typeface="Fira Sans Extra Condensed SemiBold"/>
              </a:endParaRPr>
            </a:p>
          </p:txBody>
        </p:sp>
        <p:sp>
          <p:nvSpPr>
            <p:cNvPr id="62" name="Google Shape;140;p17">
              <a:extLst>
                <a:ext uri="{FF2B5EF4-FFF2-40B4-BE49-F238E27FC236}">
                  <a16:creationId xmlns:a16="http://schemas.microsoft.com/office/drawing/2014/main" id="{5B19D536-90F5-9F82-B023-2F125AC03654}"/>
                </a:ext>
              </a:extLst>
            </p:cNvPr>
            <p:cNvSpPr txBox="1"/>
            <p:nvPr/>
          </p:nvSpPr>
          <p:spPr>
            <a:xfrm flipH="1">
              <a:off x="5740649" y="2075250"/>
              <a:ext cx="469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bg1"/>
                  </a:solidFill>
                  <a:latin typeface="Montserrat" pitchFamily="2" charset="77"/>
                  <a:ea typeface="Fira Sans Extra Condensed SemiBold"/>
                  <a:cs typeface="Fira Sans Extra Condensed SemiBold"/>
                  <a:sym typeface="Fira Sans Extra Condensed SemiBold"/>
                </a:rPr>
                <a:t>01</a:t>
              </a:r>
              <a:endParaRPr sz="1600" b="1" dirty="0">
                <a:solidFill>
                  <a:schemeClr val="bg1"/>
                </a:solidFill>
                <a:latin typeface="Montserrat" pitchFamily="2" charset="77"/>
                <a:ea typeface="Fira Sans Extra Condensed SemiBold"/>
                <a:cs typeface="Fira Sans Extra Condensed SemiBold"/>
                <a:sym typeface="Fira Sans Extra Condensed SemiBold"/>
              </a:endParaRPr>
            </a:p>
          </p:txBody>
        </p:sp>
      </p:grpSp>
      <p:grpSp>
        <p:nvGrpSpPr>
          <p:cNvPr id="63" name="Google Shape;141;p17">
            <a:extLst>
              <a:ext uri="{FF2B5EF4-FFF2-40B4-BE49-F238E27FC236}">
                <a16:creationId xmlns:a16="http://schemas.microsoft.com/office/drawing/2014/main" id="{564F8C68-D8DF-1817-726E-33897355C675}"/>
              </a:ext>
            </a:extLst>
          </p:cNvPr>
          <p:cNvGrpSpPr/>
          <p:nvPr/>
        </p:nvGrpSpPr>
        <p:grpSpPr>
          <a:xfrm>
            <a:off x="7242209" y="3985579"/>
            <a:ext cx="3443353" cy="759544"/>
            <a:chOff x="5740649" y="2951204"/>
            <a:chExt cx="3443353" cy="759544"/>
          </a:xfrm>
        </p:grpSpPr>
        <p:sp>
          <p:nvSpPr>
            <p:cNvPr id="64" name="Google Shape;142;p17">
              <a:extLst>
                <a:ext uri="{FF2B5EF4-FFF2-40B4-BE49-F238E27FC236}">
                  <a16:creationId xmlns:a16="http://schemas.microsoft.com/office/drawing/2014/main" id="{83E8DD5E-C180-7AC0-B560-8821DBC0BC2D}"/>
                </a:ext>
              </a:extLst>
            </p:cNvPr>
            <p:cNvSpPr txBox="1"/>
            <p:nvPr/>
          </p:nvSpPr>
          <p:spPr>
            <a:xfrm flipH="1">
              <a:off x="6241386" y="3254148"/>
              <a:ext cx="2942616" cy="456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200" dirty="0">
                  <a:solidFill>
                    <a:schemeClr val="bg1"/>
                  </a:solidFill>
                  <a:latin typeface="Montserrat" pitchFamily="2" charset="77"/>
                  <a:sym typeface="Roboto"/>
                </a:rPr>
                <a:t>Recoger las opiniones y recomendaciones de la ciudadanía para elaborar </a:t>
              </a:r>
              <a:r>
                <a:rPr lang="en" sz="1200" dirty="0" err="1">
                  <a:solidFill>
                    <a:schemeClr val="bg1"/>
                  </a:solidFill>
                  <a:latin typeface="Montserrat" pitchFamily="2" charset="77"/>
                  <a:sym typeface="Roboto"/>
                </a:rPr>
                <a:t>el</a:t>
              </a:r>
              <a:r>
                <a:rPr lang="en" sz="1200" dirty="0">
                  <a:solidFill>
                    <a:schemeClr val="bg1"/>
                  </a:solidFill>
                  <a:latin typeface="Montserrat" pitchFamily="2" charset="77"/>
                  <a:sym typeface="Roboto"/>
                </a:rPr>
                <a:t> Acta</a:t>
              </a:r>
              <a:endParaRPr sz="1200" dirty="0">
                <a:solidFill>
                  <a:schemeClr val="bg1"/>
                </a:solidFill>
                <a:latin typeface="Montserrat" pitchFamily="2" charset="77"/>
                <a:sym typeface="Roboto"/>
              </a:endParaRPr>
            </a:p>
          </p:txBody>
        </p:sp>
        <p:sp>
          <p:nvSpPr>
            <p:cNvPr id="65" name="Google Shape;143;p17">
              <a:extLst>
                <a:ext uri="{FF2B5EF4-FFF2-40B4-BE49-F238E27FC236}">
                  <a16:creationId xmlns:a16="http://schemas.microsoft.com/office/drawing/2014/main" id="{6093322C-3DFE-4E08-8884-F53080D396C7}"/>
                </a:ext>
              </a:extLst>
            </p:cNvPr>
            <p:cNvSpPr txBox="1"/>
            <p:nvPr/>
          </p:nvSpPr>
          <p:spPr>
            <a:xfrm flipH="1">
              <a:off x="6251816" y="2951204"/>
              <a:ext cx="2313900" cy="224400"/>
            </a:xfrm>
            <a:prstGeom prst="rect">
              <a:avLst/>
            </a:prstGeom>
            <a:noFill/>
            <a:ln>
              <a:noFill/>
            </a:ln>
          </p:spPr>
          <p:txBody>
            <a:bodyPr spcFirstLastPara="1" wrap="square" lIns="91425" tIns="91425" rIns="91425" bIns="91425" anchor="ctr" anchorCtr="0">
              <a:noAutofit/>
            </a:bodyPr>
            <a:lstStyle/>
            <a:p>
              <a:r>
                <a:rPr lang="en" sz="1800" b="1" dirty="0">
                  <a:solidFill>
                    <a:schemeClr val="bg1"/>
                  </a:solidFill>
                  <a:latin typeface="Montserrat Medium" pitchFamily="2" charset="77"/>
                  <a:sym typeface="Fira Sans Extra Condensed SemiBold"/>
                </a:rPr>
                <a:t>Sistematización</a:t>
              </a:r>
              <a:endParaRPr sz="1800" b="1" dirty="0">
                <a:solidFill>
                  <a:schemeClr val="bg1"/>
                </a:solidFill>
                <a:latin typeface="Montserrat Medium" pitchFamily="2" charset="77"/>
                <a:sym typeface="Fira Sans Extra Condensed SemiBold"/>
              </a:endParaRPr>
            </a:p>
          </p:txBody>
        </p:sp>
        <p:sp>
          <p:nvSpPr>
            <p:cNvPr id="66" name="Google Shape;144;p17">
              <a:extLst>
                <a:ext uri="{FF2B5EF4-FFF2-40B4-BE49-F238E27FC236}">
                  <a16:creationId xmlns:a16="http://schemas.microsoft.com/office/drawing/2014/main" id="{9334FA0C-71EA-0090-FD51-6439E644CB92}"/>
                </a:ext>
              </a:extLst>
            </p:cNvPr>
            <p:cNvSpPr txBox="1"/>
            <p:nvPr/>
          </p:nvSpPr>
          <p:spPr>
            <a:xfrm flipH="1">
              <a:off x="5740649" y="2972225"/>
              <a:ext cx="577488" cy="19753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bg1"/>
                  </a:solidFill>
                  <a:latin typeface="Montserrat" pitchFamily="2" charset="77"/>
                  <a:ea typeface="Fira Sans Extra Condensed SemiBold"/>
                  <a:cs typeface="Fira Sans Extra Condensed SemiBold"/>
                  <a:sym typeface="Fira Sans Extra Condensed SemiBold"/>
                </a:rPr>
                <a:t>02</a:t>
              </a:r>
              <a:endParaRPr sz="1600" b="1" dirty="0">
                <a:solidFill>
                  <a:schemeClr val="bg1"/>
                </a:solidFill>
                <a:latin typeface="Montserrat" pitchFamily="2" charset="77"/>
                <a:ea typeface="Fira Sans Extra Condensed SemiBold"/>
                <a:cs typeface="Fira Sans Extra Condensed SemiBold"/>
                <a:sym typeface="Fira Sans Extra Condensed SemiBold"/>
              </a:endParaRPr>
            </a:p>
          </p:txBody>
        </p:sp>
      </p:grpSp>
      <p:grpSp>
        <p:nvGrpSpPr>
          <p:cNvPr id="67" name="Google Shape;145;p17">
            <a:extLst>
              <a:ext uri="{FF2B5EF4-FFF2-40B4-BE49-F238E27FC236}">
                <a16:creationId xmlns:a16="http://schemas.microsoft.com/office/drawing/2014/main" id="{0419B8B3-C58C-8D54-12C3-C002C08D6E1F}"/>
              </a:ext>
            </a:extLst>
          </p:cNvPr>
          <p:cNvGrpSpPr/>
          <p:nvPr/>
        </p:nvGrpSpPr>
        <p:grpSpPr>
          <a:xfrm>
            <a:off x="7284251" y="4881892"/>
            <a:ext cx="3422331" cy="551668"/>
            <a:chOff x="5740649" y="3867888"/>
            <a:chExt cx="3422331" cy="551668"/>
          </a:xfrm>
        </p:grpSpPr>
        <p:sp>
          <p:nvSpPr>
            <p:cNvPr id="68" name="Google Shape;146;p17">
              <a:extLst>
                <a:ext uri="{FF2B5EF4-FFF2-40B4-BE49-F238E27FC236}">
                  <a16:creationId xmlns:a16="http://schemas.microsoft.com/office/drawing/2014/main" id="{2307E845-F63B-92F6-F800-86988597717C}"/>
                </a:ext>
              </a:extLst>
            </p:cNvPr>
            <p:cNvSpPr txBox="1"/>
            <p:nvPr/>
          </p:nvSpPr>
          <p:spPr>
            <a:xfrm flipH="1">
              <a:off x="6220365" y="3962956"/>
              <a:ext cx="2942615" cy="456600"/>
            </a:xfrm>
            <a:prstGeom prst="rect">
              <a:avLst/>
            </a:prstGeom>
            <a:noFill/>
            <a:ln>
              <a:noFill/>
            </a:ln>
          </p:spPr>
          <p:txBody>
            <a:bodyPr spcFirstLastPara="1" wrap="square" lIns="91425" tIns="91425" rIns="91425" bIns="91425" anchor="ctr" anchorCtr="0">
              <a:noAutofit/>
            </a:bodyPr>
            <a:lstStyle/>
            <a:p>
              <a:r>
                <a:rPr lang="en" sz="1200" dirty="0">
                  <a:solidFill>
                    <a:schemeClr val="bg1"/>
                  </a:solidFill>
                  <a:latin typeface="Montserrat" pitchFamily="2" charset="77"/>
                  <a:sym typeface="Roboto"/>
                </a:rPr>
                <a:t>Lectura del Acta y </a:t>
              </a:r>
              <a:r>
                <a:rPr lang="en" sz="1200" dirty="0" err="1">
                  <a:solidFill>
                    <a:schemeClr val="bg1"/>
                  </a:solidFill>
                  <a:latin typeface="Montserrat" pitchFamily="2" charset="77"/>
                  <a:sym typeface="Roboto"/>
                </a:rPr>
                <a:t>suscripción</a:t>
              </a:r>
              <a:endParaRPr sz="1200" dirty="0">
                <a:solidFill>
                  <a:schemeClr val="bg1"/>
                </a:solidFill>
                <a:latin typeface="Montserrat" pitchFamily="2" charset="77"/>
                <a:sym typeface="Roboto"/>
              </a:endParaRPr>
            </a:p>
          </p:txBody>
        </p:sp>
        <p:sp>
          <p:nvSpPr>
            <p:cNvPr id="69" name="Google Shape;147;p17">
              <a:extLst>
                <a:ext uri="{FF2B5EF4-FFF2-40B4-BE49-F238E27FC236}">
                  <a16:creationId xmlns:a16="http://schemas.microsoft.com/office/drawing/2014/main" id="{4AB41798-B7A4-B9C3-19AC-994092A9D9D7}"/>
                </a:ext>
              </a:extLst>
            </p:cNvPr>
            <p:cNvSpPr txBox="1"/>
            <p:nvPr/>
          </p:nvSpPr>
          <p:spPr>
            <a:xfrm flipH="1">
              <a:off x="6209850" y="3867888"/>
              <a:ext cx="2313900" cy="224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bg1"/>
                  </a:solidFill>
                  <a:latin typeface="Montserrat Medium" pitchFamily="2" charset="77"/>
                  <a:sym typeface="Fira Sans Extra Condensed SemiBold"/>
                </a:rPr>
                <a:t>Acta</a:t>
              </a:r>
              <a:endParaRPr sz="1800" b="1" dirty="0">
                <a:solidFill>
                  <a:schemeClr val="bg1"/>
                </a:solidFill>
                <a:latin typeface="Montserrat Medium" pitchFamily="2" charset="77"/>
                <a:sym typeface="Fira Sans Extra Condensed SemiBold"/>
              </a:endParaRPr>
            </a:p>
          </p:txBody>
        </p:sp>
        <p:sp>
          <p:nvSpPr>
            <p:cNvPr id="70" name="Google Shape;148;p17">
              <a:extLst>
                <a:ext uri="{FF2B5EF4-FFF2-40B4-BE49-F238E27FC236}">
                  <a16:creationId xmlns:a16="http://schemas.microsoft.com/office/drawing/2014/main" id="{3D4F47C6-DFAE-09D3-686C-3025A98FA695}"/>
                </a:ext>
              </a:extLst>
            </p:cNvPr>
            <p:cNvSpPr txBox="1"/>
            <p:nvPr/>
          </p:nvSpPr>
          <p:spPr>
            <a:xfrm flipH="1">
              <a:off x="5740649" y="3867888"/>
              <a:ext cx="469200" cy="2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bg1"/>
                  </a:solidFill>
                  <a:latin typeface="Montserrat" pitchFamily="2" charset="77"/>
                  <a:ea typeface="Fira Sans Extra Condensed SemiBold"/>
                  <a:cs typeface="Fira Sans Extra Condensed SemiBold"/>
                  <a:sym typeface="Fira Sans Extra Condensed SemiBold"/>
                </a:rPr>
                <a:t>03</a:t>
              </a:r>
              <a:endParaRPr sz="1600" b="1" dirty="0">
                <a:solidFill>
                  <a:schemeClr val="bg1"/>
                </a:solidFill>
                <a:latin typeface="Montserrat" pitchFamily="2" charset="77"/>
                <a:ea typeface="Fira Sans Extra Condensed SemiBold"/>
                <a:cs typeface="Fira Sans Extra Condensed SemiBold"/>
                <a:sym typeface="Fira Sans Extra Condensed SemiBold"/>
              </a:endParaRPr>
            </a:p>
          </p:txBody>
        </p:sp>
      </p:grpSp>
      <p:grpSp>
        <p:nvGrpSpPr>
          <p:cNvPr id="71" name="Google Shape;591;p27">
            <a:extLst>
              <a:ext uri="{FF2B5EF4-FFF2-40B4-BE49-F238E27FC236}">
                <a16:creationId xmlns:a16="http://schemas.microsoft.com/office/drawing/2014/main" id="{C14A32DE-409A-4C89-8DF3-502362FBF28B}"/>
              </a:ext>
            </a:extLst>
          </p:cNvPr>
          <p:cNvGrpSpPr/>
          <p:nvPr/>
        </p:nvGrpSpPr>
        <p:grpSpPr>
          <a:xfrm>
            <a:off x="5834055" y="5249888"/>
            <a:ext cx="483505" cy="449211"/>
            <a:chOff x="6524150" y="1938725"/>
            <a:chExt cx="297725" cy="276625"/>
          </a:xfrm>
        </p:grpSpPr>
        <p:sp>
          <p:nvSpPr>
            <p:cNvPr id="72" name="Google Shape;592;p27">
              <a:extLst>
                <a:ext uri="{FF2B5EF4-FFF2-40B4-BE49-F238E27FC236}">
                  <a16:creationId xmlns:a16="http://schemas.microsoft.com/office/drawing/2014/main" id="{0C771190-048F-E49E-EE96-019DCC51B45C}"/>
                </a:ext>
              </a:extLst>
            </p:cNvPr>
            <p:cNvSpPr/>
            <p:nvPr/>
          </p:nvSpPr>
          <p:spPr>
            <a:xfrm>
              <a:off x="6524150" y="2025375"/>
              <a:ext cx="297725" cy="189975"/>
            </a:xfrm>
            <a:custGeom>
              <a:avLst/>
              <a:gdLst/>
              <a:ahLst/>
              <a:cxnLst/>
              <a:rect l="l" t="t" r="r" b="b"/>
              <a:pathLst>
                <a:path w="11909" h="7599" extrusionOk="0">
                  <a:moveTo>
                    <a:pt x="9767" y="2079"/>
                  </a:moveTo>
                  <a:lnTo>
                    <a:pt x="9767" y="5198"/>
                  </a:lnTo>
                  <a:cubicBezTo>
                    <a:pt x="9735" y="5041"/>
                    <a:pt x="9672" y="4915"/>
                    <a:pt x="9546" y="4789"/>
                  </a:cubicBezTo>
                  <a:lnTo>
                    <a:pt x="7813" y="3056"/>
                  </a:lnTo>
                  <a:cubicBezTo>
                    <a:pt x="7624" y="2867"/>
                    <a:pt x="7341" y="2741"/>
                    <a:pt x="7057" y="2741"/>
                  </a:cubicBezTo>
                  <a:lnTo>
                    <a:pt x="6018" y="2741"/>
                  </a:lnTo>
                  <a:cubicBezTo>
                    <a:pt x="5923" y="2741"/>
                    <a:pt x="5797" y="2836"/>
                    <a:pt x="5734" y="2930"/>
                  </a:cubicBezTo>
                  <a:lnTo>
                    <a:pt x="5482" y="3403"/>
                  </a:lnTo>
                  <a:cubicBezTo>
                    <a:pt x="5293" y="3812"/>
                    <a:pt x="4883" y="4001"/>
                    <a:pt x="4505" y="4001"/>
                  </a:cubicBezTo>
                  <a:lnTo>
                    <a:pt x="5356" y="2269"/>
                  </a:lnTo>
                  <a:cubicBezTo>
                    <a:pt x="5419" y="2143"/>
                    <a:pt x="5576" y="2079"/>
                    <a:pt x="5671" y="2079"/>
                  </a:cubicBezTo>
                  <a:close/>
                  <a:moveTo>
                    <a:pt x="1418" y="2079"/>
                  </a:moveTo>
                  <a:lnTo>
                    <a:pt x="1418" y="5545"/>
                  </a:lnTo>
                  <a:lnTo>
                    <a:pt x="725" y="5545"/>
                  </a:lnTo>
                  <a:lnTo>
                    <a:pt x="725" y="2079"/>
                  </a:lnTo>
                  <a:close/>
                  <a:moveTo>
                    <a:pt x="11153" y="2079"/>
                  </a:moveTo>
                  <a:lnTo>
                    <a:pt x="11153" y="5545"/>
                  </a:lnTo>
                  <a:lnTo>
                    <a:pt x="10460" y="5545"/>
                  </a:lnTo>
                  <a:lnTo>
                    <a:pt x="10460" y="2079"/>
                  </a:lnTo>
                  <a:close/>
                  <a:moveTo>
                    <a:pt x="6931" y="630"/>
                  </a:moveTo>
                  <a:cubicBezTo>
                    <a:pt x="6774" y="1008"/>
                    <a:pt x="6427" y="1323"/>
                    <a:pt x="5955" y="1323"/>
                  </a:cubicBezTo>
                  <a:lnTo>
                    <a:pt x="5671" y="1323"/>
                  </a:lnTo>
                  <a:cubicBezTo>
                    <a:pt x="5293" y="1323"/>
                    <a:pt x="4946" y="1575"/>
                    <a:pt x="4726" y="1922"/>
                  </a:cubicBezTo>
                  <a:lnTo>
                    <a:pt x="3655" y="4064"/>
                  </a:lnTo>
                  <a:cubicBezTo>
                    <a:pt x="3623" y="4127"/>
                    <a:pt x="3623" y="4253"/>
                    <a:pt x="3655" y="4316"/>
                  </a:cubicBezTo>
                  <a:cubicBezTo>
                    <a:pt x="3718" y="4411"/>
                    <a:pt x="3781" y="4474"/>
                    <a:pt x="3875" y="4537"/>
                  </a:cubicBezTo>
                  <a:cubicBezTo>
                    <a:pt x="4088" y="4627"/>
                    <a:pt x="4310" y="4670"/>
                    <a:pt x="4532" y="4670"/>
                  </a:cubicBezTo>
                  <a:cubicBezTo>
                    <a:pt x="5165" y="4670"/>
                    <a:pt x="5785" y="4316"/>
                    <a:pt x="6112" y="3686"/>
                  </a:cubicBezTo>
                  <a:lnTo>
                    <a:pt x="6238" y="3434"/>
                  </a:lnTo>
                  <a:lnTo>
                    <a:pt x="7026" y="3434"/>
                  </a:lnTo>
                  <a:cubicBezTo>
                    <a:pt x="7089" y="3434"/>
                    <a:pt x="7215" y="3466"/>
                    <a:pt x="7246" y="3529"/>
                  </a:cubicBezTo>
                  <a:lnTo>
                    <a:pt x="8979" y="5261"/>
                  </a:lnTo>
                  <a:cubicBezTo>
                    <a:pt x="9137" y="5419"/>
                    <a:pt x="9137" y="5545"/>
                    <a:pt x="9105" y="5640"/>
                  </a:cubicBezTo>
                  <a:cubicBezTo>
                    <a:pt x="9105" y="5671"/>
                    <a:pt x="9042" y="5829"/>
                    <a:pt x="8885" y="5860"/>
                  </a:cubicBezTo>
                  <a:lnTo>
                    <a:pt x="5576" y="6805"/>
                  </a:lnTo>
                  <a:cubicBezTo>
                    <a:pt x="5543" y="6814"/>
                    <a:pt x="5507" y="6818"/>
                    <a:pt x="5470" y="6818"/>
                  </a:cubicBezTo>
                  <a:cubicBezTo>
                    <a:pt x="5371" y="6818"/>
                    <a:pt x="5268" y="6788"/>
                    <a:pt x="5198" y="6742"/>
                  </a:cubicBezTo>
                  <a:lnTo>
                    <a:pt x="4096" y="5640"/>
                  </a:lnTo>
                  <a:cubicBezTo>
                    <a:pt x="4033" y="5545"/>
                    <a:pt x="3938" y="5514"/>
                    <a:pt x="3875" y="5514"/>
                  </a:cubicBezTo>
                  <a:lnTo>
                    <a:pt x="2111" y="5514"/>
                  </a:lnTo>
                  <a:lnTo>
                    <a:pt x="2111" y="2048"/>
                  </a:lnTo>
                  <a:lnTo>
                    <a:pt x="2741" y="2048"/>
                  </a:lnTo>
                  <a:cubicBezTo>
                    <a:pt x="3119" y="2048"/>
                    <a:pt x="3466" y="1796"/>
                    <a:pt x="3686" y="1449"/>
                  </a:cubicBezTo>
                  <a:lnTo>
                    <a:pt x="4001" y="819"/>
                  </a:lnTo>
                  <a:cubicBezTo>
                    <a:pt x="4064" y="693"/>
                    <a:pt x="4190" y="630"/>
                    <a:pt x="4316" y="630"/>
                  </a:cubicBezTo>
                  <a:close/>
                  <a:moveTo>
                    <a:pt x="4316" y="0"/>
                  </a:moveTo>
                  <a:cubicBezTo>
                    <a:pt x="3907" y="0"/>
                    <a:pt x="3560" y="221"/>
                    <a:pt x="3371" y="599"/>
                  </a:cubicBezTo>
                  <a:lnTo>
                    <a:pt x="3056" y="1229"/>
                  </a:lnTo>
                  <a:cubicBezTo>
                    <a:pt x="2962" y="1323"/>
                    <a:pt x="2836" y="1418"/>
                    <a:pt x="2741" y="1418"/>
                  </a:cubicBezTo>
                  <a:lnTo>
                    <a:pt x="378" y="1418"/>
                  </a:lnTo>
                  <a:cubicBezTo>
                    <a:pt x="158" y="1418"/>
                    <a:pt x="0" y="1575"/>
                    <a:pt x="0" y="1764"/>
                  </a:cubicBezTo>
                  <a:lnTo>
                    <a:pt x="0" y="5955"/>
                  </a:lnTo>
                  <a:cubicBezTo>
                    <a:pt x="0" y="6144"/>
                    <a:pt x="158" y="6301"/>
                    <a:pt x="378" y="6301"/>
                  </a:cubicBezTo>
                  <a:lnTo>
                    <a:pt x="3718" y="6301"/>
                  </a:lnTo>
                  <a:lnTo>
                    <a:pt x="4694" y="7278"/>
                  </a:lnTo>
                  <a:cubicBezTo>
                    <a:pt x="4894" y="7477"/>
                    <a:pt x="5139" y="7598"/>
                    <a:pt x="5410" y="7598"/>
                  </a:cubicBezTo>
                  <a:cubicBezTo>
                    <a:pt x="5525" y="7598"/>
                    <a:pt x="5644" y="7577"/>
                    <a:pt x="5766" y="7530"/>
                  </a:cubicBezTo>
                  <a:lnTo>
                    <a:pt x="9074" y="6553"/>
                  </a:lnTo>
                  <a:cubicBezTo>
                    <a:pt x="9263" y="6522"/>
                    <a:pt x="9420" y="6396"/>
                    <a:pt x="9578" y="6238"/>
                  </a:cubicBezTo>
                  <a:lnTo>
                    <a:pt x="11562" y="6238"/>
                  </a:lnTo>
                  <a:cubicBezTo>
                    <a:pt x="11751" y="6238"/>
                    <a:pt x="11909" y="6081"/>
                    <a:pt x="11909" y="5892"/>
                  </a:cubicBezTo>
                  <a:lnTo>
                    <a:pt x="11909" y="1733"/>
                  </a:lnTo>
                  <a:cubicBezTo>
                    <a:pt x="11877" y="1544"/>
                    <a:pt x="11720" y="1386"/>
                    <a:pt x="11499" y="1386"/>
                  </a:cubicBezTo>
                  <a:lnTo>
                    <a:pt x="7341" y="1386"/>
                  </a:lnTo>
                  <a:cubicBezTo>
                    <a:pt x="7561" y="1103"/>
                    <a:pt x="7687" y="693"/>
                    <a:pt x="7687" y="347"/>
                  </a:cubicBezTo>
                  <a:cubicBezTo>
                    <a:pt x="7687" y="158"/>
                    <a:pt x="7530" y="0"/>
                    <a:pt x="7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93;p27">
              <a:extLst>
                <a:ext uri="{FF2B5EF4-FFF2-40B4-BE49-F238E27FC236}">
                  <a16:creationId xmlns:a16="http://schemas.microsoft.com/office/drawing/2014/main" id="{A64860F7-588A-7F28-39C0-53EFC678E72D}"/>
                </a:ext>
              </a:extLst>
            </p:cNvPr>
            <p:cNvSpPr/>
            <p:nvPr/>
          </p:nvSpPr>
          <p:spPr>
            <a:xfrm>
              <a:off x="6664325" y="1938725"/>
              <a:ext cx="17375" cy="43350"/>
            </a:xfrm>
            <a:custGeom>
              <a:avLst/>
              <a:gdLst/>
              <a:ahLst/>
              <a:cxnLst/>
              <a:rect l="l" t="t" r="r" b="b"/>
              <a:pathLst>
                <a:path w="695" h="1734" extrusionOk="0">
                  <a:moveTo>
                    <a:pt x="348" y="1"/>
                  </a:moveTo>
                  <a:cubicBezTo>
                    <a:pt x="159" y="1"/>
                    <a:pt x="1" y="158"/>
                    <a:pt x="1" y="347"/>
                  </a:cubicBezTo>
                  <a:lnTo>
                    <a:pt x="1" y="1355"/>
                  </a:lnTo>
                  <a:cubicBezTo>
                    <a:pt x="1" y="1576"/>
                    <a:pt x="159" y="1733"/>
                    <a:pt x="348" y="1733"/>
                  </a:cubicBezTo>
                  <a:cubicBezTo>
                    <a:pt x="537" y="1733"/>
                    <a:pt x="694" y="1576"/>
                    <a:pt x="694" y="1355"/>
                  </a:cubicBezTo>
                  <a:lnTo>
                    <a:pt x="694" y="347"/>
                  </a:lnTo>
                  <a:cubicBezTo>
                    <a:pt x="694" y="158"/>
                    <a:pt x="537" y="1"/>
                    <a:pt x="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94;p27">
              <a:extLst>
                <a:ext uri="{FF2B5EF4-FFF2-40B4-BE49-F238E27FC236}">
                  <a16:creationId xmlns:a16="http://schemas.microsoft.com/office/drawing/2014/main" id="{B8B41412-214E-1C8D-76BF-11908DAAA8B1}"/>
                </a:ext>
              </a:extLst>
            </p:cNvPr>
            <p:cNvSpPr/>
            <p:nvPr/>
          </p:nvSpPr>
          <p:spPr>
            <a:xfrm>
              <a:off x="6594250" y="1972800"/>
              <a:ext cx="35450" cy="35275"/>
            </a:xfrm>
            <a:custGeom>
              <a:avLst/>
              <a:gdLst/>
              <a:ahLst/>
              <a:cxnLst/>
              <a:rect l="l" t="t" r="r" b="b"/>
              <a:pathLst>
                <a:path w="1418" h="1411" extrusionOk="0">
                  <a:moveTo>
                    <a:pt x="374" y="0"/>
                  </a:moveTo>
                  <a:cubicBezTo>
                    <a:pt x="291" y="0"/>
                    <a:pt x="205" y="40"/>
                    <a:pt x="126" y="118"/>
                  </a:cubicBezTo>
                  <a:cubicBezTo>
                    <a:pt x="0" y="244"/>
                    <a:pt x="0" y="496"/>
                    <a:pt x="126" y="591"/>
                  </a:cubicBezTo>
                  <a:lnTo>
                    <a:pt x="819" y="1316"/>
                  </a:lnTo>
                  <a:cubicBezTo>
                    <a:pt x="882" y="1379"/>
                    <a:pt x="969" y="1410"/>
                    <a:pt x="1055" y="1410"/>
                  </a:cubicBezTo>
                  <a:cubicBezTo>
                    <a:pt x="1142" y="1410"/>
                    <a:pt x="1229" y="1379"/>
                    <a:pt x="1292" y="1316"/>
                  </a:cubicBezTo>
                  <a:cubicBezTo>
                    <a:pt x="1418" y="1190"/>
                    <a:pt x="1418" y="969"/>
                    <a:pt x="1292" y="843"/>
                  </a:cubicBezTo>
                  <a:lnTo>
                    <a:pt x="599" y="118"/>
                  </a:lnTo>
                  <a:cubicBezTo>
                    <a:pt x="536" y="40"/>
                    <a:pt x="457"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95;p27">
              <a:extLst>
                <a:ext uri="{FF2B5EF4-FFF2-40B4-BE49-F238E27FC236}">
                  <a16:creationId xmlns:a16="http://schemas.microsoft.com/office/drawing/2014/main" id="{11B0DFA2-8F53-0660-EE88-611F1242066D}"/>
                </a:ext>
              </a:extLst>
            </p:cNvPr>
            <p:cNvSpPr/>
            <p:nvPr/>
          </p:nvSpPr>
          <p:spPr>
            <a:xfrm>
              <a:off x="6715525" y="1972800"/>
              <a:ext cx="35475" cy="35275"/>
            </a:xfrm>
            <a:custGeom>
              <a:avLst/>
              <a:gdLst/>
              <a:ahLst/>
              <a:cxnLst/>
              <a:rect l="l" t="t" r="r" b="b"/>
              <a:pathLst>
                <a:path w="1419" h="1411" extrusionOk="0">
                  <a:moveTo>
                    <a:pt x="1056" y="0"/>
                  </a:moveTo>
                  <a:cubicBezTo>
                    <a:pt x="970" y="0"/>
                    <a:pt x="883" y="40"/>
                    <a:pt x="820" y="118"/>
                  </a:cubicBezTo>
                  <a:lnTo>
                    <a:pt x="127" y="843"/>
                  </a:lnTo>
                  <a:cubicBezTo>
                    <a:pt x="1" y="969"/>
                    <a:pt x="1" y="1190"/>
                    <a:pt x="127" y="1316"/>
                  </a:cubicBezTo>
                  <a:cubicBezTo>
                    <a:pt x="174" y="1379"/>
                    <a:pt x="261" y="1410"/>
                    <a:pt x="351" y="1410"/>
                  </a:cubicBezTo>
                  <a:cubicBezTo>
                    <a:pt x="442" y="1410"/>
                    <a:pt x="536" y="1379"/>
                    <a:pt x="599" y="1316"/>
                  </a:cubicBezTo>
                  <a:lnTo>
                    <a:pt x="1293" y="591"/>
                  </a:lnTo>
                  <a:cubicBezTo>
                    <a:pt x="1419" y="496"/>
                    <a:pt x="1419" y="244"/>
                    <a:pt x="1293" y="118"/>
                  </a:cubicBezTo>
                  <a:cubicBezTo>
                    <a:pt x="1230" y="40"/>
                    <a:pt x="1143" y="0"/>
                    <a:pt x="1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1909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g1f4c34ed6cf_1_59"/>
          <p:cNvPicPr preferRelativeResize="0"/>
          <p:nvPr/>
        </p:nvPicPr>
        <p:blipFill>
          <a:blip r:embed="rId3">
            <a:alphaModFix amt="40000"/>
          </a:blip>
          <a:stretch>
            <a:fillRect/>
          </a:stretch>
        </p:blipFill>
        <p:spPr>
          <a:xfrm rot="-5400000">
            <a:off x="2663587" y="-2663587"/>
            <a:ext cx="6864826" cy="12192000"/>
          </a:xfrm>
          <a:prstGeom prst="rect">
            <a:avLst/>
          </a:prstGeom>
          <a:noFill/>
          <a:ln>
            <a:noFill/>
          </a:ln>
        </p:spPr>
      </p:pic>
      <p:pic>
        <p:nvPicPr>
          <p:cNvPr id="83" name="Google Shape;83;g1f4c34ed6cf_1_59"/>
          <p:cNvPicPr preferRelativeResize="0"/>
          <p:nvPr/>
        </p:nvPicPr>
        <p:blipFill rotWithShape="1">
          <a:blip r:embed="rId4">
            <a:alphaModFix/>
          </a:blip>
          <a:srcRect/>
          <a:stretch/>
        </p:blipFill>
        <p:spPr>
          <a:xfrm>
            <a:off x="-101600" y="345534"/>
            <a:ext cx="5487122" cy="699267"/>
          </a:xfrm>
          <a:prstGeom prst="rect">
            <a:avLst/>
          </a:prstGeom>
          <a:noFill/>
          <a:ln>
            <a:noFill/>
          </a:ln>
        </p:spPr>
      </p:pic>
      <p:pic>
        <p:nvPicPr>
          <p:cNvPr id="84" name="Google Shape;84;g1f4c34ed6cf_1_59"/>
          <p:cNvPicPr preferRelativeResize="0"/>
          <p:nvPr/>
        </p:nvPicPr>
        <p:blipFill rotWithShape="1">
          <a:blip r:embed="rId5">
            <a:alphaModFix/>
          </a:blip>
          <a:srcRect/>
          <a:stretch/>
        </p:blipFill>
        <p:spPr>
          <a:xfrm>
            <a:off x="-92174" y="241176"/>
            <a:ext cx="6303788" cy="699267"/>
          </a:xfrm>
          <a:prstGeom prst="rect">
            <a:avLst/>
          </a:prstGeom>
          <a:noFill/>
          <a:ln>
            <a:noFill/>
          </a:ln>
        </p:spPr>
      </p:pic>
      <p:sp>
        <p:nvSpPr>
          <p:cNvPr id="85" name="Google Shape;85;g1f4c34ed6cf_1_59"/>
          <p:cNvSpPr txBox="1"/>
          <p:nvPr/>
        </p:nvSpPr>
        <p:spPr>
          <a:xfrm>
            <a:off x="84082" y="300385"/>
            <a:ext cx="8744607" cy="1277242"/>
          </a:xfrm>
          <a:prstGeom prst="rect">
            <a:avLst/>
          </a:prstGeom>
          <a:noFill/>
          <a:ln>
            <a:noFill/>
          </a:ln>
        </p:spPr>
        <p:txBody>
          <a:bodyPr spcFirstLastPara="1" wrap="square" lIns="91425" tIns="91425" rIns="91425" bIns="91425" anchor="t" anchorCtr="0">
            <a:spAutoFit/>
          </a:bodyPr>
          <a:lstStyle/>
          <a:p>
            <a:pPr defTabSz="829544">
              <a:buClrTx/>
              <a:defRPr/>
            </a:pPr>
            <a:r>
              <a:rPr lang="es-EC" sz="2600" b="1" kern="1200" dirty="0">
                <a:solidFill>
                  <a:schemeClr val="bg1"/>
                </a:solidFill>
                <a:latin typeface="Montserrat ExtraBold" pitchFamily="2" charset="77"/>
                <a:ea typeface="HGSMinchoE" panose="02020900000000000000" pitchFamily="18" charset="-128"/>
                <a:cs typeface="+mn-cs"/>
              </a:rPr>
              <a:t>Agenda del Acto de Deliberación</a:t>
            </a:r>
          </a:p>
          <a:p>
            <a:pPr marL="0" marR="0" lvl="0" indent="0" algn="l" defTabSz="829544" rtl="0" eaLnBrk="1" fontAlgn="auto" latinLnBrk="0" hangingPunct="1">
              <a:lnSpc>
                <a:spcPct val="100000"/>
              </a:lnSpc>
              <a:spcBef>
                <a:spcPts val="0"/>
              </a:spcBef>
              <a:spcAft>
                <a:spcPts val="0"/>
              </a:spcAft>
              <a:buClrTx/>
              <a:buSzTx/>
              <a:buFontTx/>
              <a:buNone/>
              <a:tabLst/>
              <a:defRPr/>
            </a:pPr>
            <a:endParaRPr kumimoji="0" lang="es-EC" sz="2600" b="1" i="0" u="none" strike="noStrike" kern="1200" cap="none" spc="0" normalizeH="0" baseline="0" noProof="0" dirty="0">
              <a:ln>
                <a:noFill/>
              </a:ln>
              <a:solidFill>
                <a:schemeClr val="bg1"/>
              </a:solidFill>
              <a:effectLst/>
              <a:uLnTx/>
              <a:uFillTx/>
              <a:latin typeface="Montserrat ExtraBold" pitchFamily="2" charset="77"/>
              <a:ea typeface="HGSMinchoE" panose="02020900000000000000" pitchFamily="18" charset="-128"/>
              <a:cs typeface="+mn-cs"/>
            </a:endParaRPr>
          </a:p>
          <a:p>
            <a:pPr>
              <a:buSzPts val="2300"/>
            </a:pPr>
            <a:endParaRPr sz="1900" b="0" i="0" u="none" strike="noStrike" cap="none" dirty="0">
              <a:solidFill>
                <a:schemeClr val="lt1"/>
              </a:solidFill>
              <a:latin typeface="Arial"/>
              <a:ea typeface="Arial"/>
              <a:cs typeface="Arial"/>
              <a:sym typeface="Arial"/>
            </a:endParaRPr>
          </a:p>
        </p:txBody>
      </p:sp>
      <p:pic>
        <p:nvPicPr>
          <p:cNvPr id="86" name="Google Shape;86;g1f4c34ed6cf_1_59"/>
          <p:cNvPicPr preferRelativeResize="0"/>
          <p:nvPr/>
        </p:nvPicPr>
        <p:blipFill rotWithShape="1">
          <a:blip r:embed="rId6">
            <a:alphaModFix/>
          </a:blip>
          <a:srcRect/>
          <a:stretch/>
        </p:blipFill>
        <p:spPr>
          <a:xfrm flipH="1">
            <a:off x="0" y="6380025"/>
            <a:ext cx="3088449" cy="477975"/>
          </a:xfrm>
          <a:prstGeom prst="rect">
            <a:avLst/>
          </a:prstGeom>
          <a:noFill/>
          <a:ln>
            <a:noFill/>
          </a:ln>
        </p:spPr>
      </p:pic>
      <p:pic>
        <p:nvPicPr>
          <p:cNvPr id="87" name="Google Shape;87;g1f4c34ed6cf_1_59"/>
          <p:cNvPicPr preferRelativeResize="0"/>
          <p:nvPr/>
        </p:nvPicPr>
        <p:blipFill rotWithShape="1">
          <a:blip r:embed="rId7" cstate="print">
            <a:alphaModFix/>
            <a:extLst>
              <a:ext uri="{28A0092B-C50C-407E-A947-70E740481C1C}">
                <a14:useLocalDpi xmlns:a14="http://schemas.microsoft.com/office/drawing/2010/main"/>
              </a:ext>
            </a:extLst>
          </a:blip>
          <a:srcRect t="24054" b="24048"/>
          <a:stretch/>
        </p:blipFill>
        <p:spPr>
          <a:xfrm>
            <a:off x="9406149" y="0"/>
            <a:ext cx="2554622" cy="1325760"/>
          </a:xfrm>
          <a:prstGeom prst="rect">
            <a:avLst/>
          </a:prstGeom>
          <a:noFill/>
          <a:ln>
            <a:noFill/>
          </a:ln>
        </p:spPr>
      </p:pic>
      <p:pic>
        <p:nvPicPr>
          <p:cNvPr id="89" name="Google Shape;89;g1f4c34ed6cf_1_59"/>
          <p:cNvPicPr preferRelativeResize="0"/>
          <p:nvPr/>
        </p:nvPicPr>
        <p:blipFill rotWithShape="1">
          <a:blip r:embed="rId8" cstate="print">
            <a:alphaModFix amt="20000"/>
            <a:extLst>
              <a:ext uri="{28A0092B-C50C-407E-A947-70E740481C1C}">
                <a14:useLocalDpi xmlns:a14="http://schemas.microsoft.com/office/drawing/2010/main"/>
              </a:ext>
            </a:extLst>
          </a:blip>
          <a:srcRect l="17039" b="6933"/>
          <a:stretch/>
        </p:blipFill>
        <p:spPr>
          <a:xfrm rot="-5400000">
            <a:off x="8301488" y="2967488"/>
            <a:ext cx="3527774" cy="4253250"/>
          </a:xfrm>
          <a:prstGeom prst="rect">
            <a:avLst/>
          </a:prstGeom>
          <a:noFill/>
          <a:ln>
            <a:noFill/>
          </a:ln>
        </p:spPr>
      </p:pic>
      <p:pic>
        <p:nvPicPr>
          <p:cNvPr id="90" name="Google Shape;90;g1f4c34ed6cf_1_59"/>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9133489" y="6228366"/>
            <a:ext cx="2743514" cy="541222"/>
          </a:xfrm>
          <a:prstGeom prst="rect">
            <a:avLst/>
          </a:prstGeom>
          <a:noFill/>
          <a:ln>
            <a:noFill/>
          </a:ln>
        </p:spPr>
      </p:pic>
      <p:graphicFrame>
        <p:nvGraphicFramePr>
          <p:cNvPr id="3" name="Tabla 1">
            <a:extLst>
              <a:ext uri="{FF2B5EF4-FFF2-40B4-BE49-F238E27FC236}">
                <a16:creationId xmlns:a16="http://schemas.microsoft.com/office/drawing/2014/main" id="{F574490D-9390-A7DF-AA11-D17EBF56E97C}"/>
              </a:ext>
            </a:extLst>
          </p:cNvPr>
          <p:cNvGraphicFramePr>
            <a:graphicFrameLocks noGrp="1"/>
          </p:cNvGraphicFramePr>
          <p:nvPr/>
        </p:nvGraphicFramePr>
        <p:xfrm>
          <a:off x="1227235" y="1324304"/>
          <a:ext cx="9737530" cy="4650314"/>
        </p:xfrm>
        <a:graphic>
          <a:graphicData uri="http://schemas.openxmlformats.org/drawingml/2006/table">
            <a:tbl>
              <a:tblPr firstRow="1" firstCol="1" bandRow="1">
                <a:tableStyleId>{5C22544A-7EE6-4342-B048-85BDC9FD1C3A}</a:tableStyleId>
              </a:tblPr>
              <a:tblGrid>
                <a:gridCol w="5687295">
                  <a:extLst>
                    <a:ext uri="{9D8B030D-6E8A-4147-A177-3AD203B41FA5}">
                      <a16:colId xmlns:a16="http://schemas.microsoft.com/office/drawing/2014/main" val="1642347631"/>
                    </a:ext>
                  </a:extLst>
                </a:gridCol>
                <a:gridCol w="1446512">
                  <a:extLst>
                    <a:ext uri="{9D8B030D-6E8A-4147-A177-3AD203B41FA5}">
                      <a16:colId xmlns:a16="http://schemas.microsoft.com/office/drawing/2014/main" val="3712083200"/>
                    </a:ext>
                  </a:extLst>
                </a:gridCol>
                <a:gridCol w="2603723">
                  <a:extLst>
                    <a:ext uri="{9D8B030D-6E8A-4147-A177-3AD203B41FA5}">
                      <a16:colId xmlns:a16="http://schemas.microsoft.com/office/drawing/2014/main" val="2051264552"/>
                    </a:ext>
                  </a:extLst>
                </a:gridCol>
              </a:tblGrid>
              <a:tr h="300130">
                <a:tc>
                  <a:txBody>
                    <a:bodyPr/>
                    <a:lstStyle/>
                    <a:p>
                      <a:pPr algn="ctr">
                        <a:lnSpc>
                          <a:spcPct val="115000"/>
                        </a:lnSpc>
                        <a:spcAft>
                          <a:spcPts val="0"/>
                        </a:spcAft>
                      </a:pPr>
                      <a:r>
                        <a:rPr lang="es-EC" sz="1600" dirty="0">
                          <a:effectLst/>
                          <a:latin typeface="Montserrat" pitchFamily="2" charset="77"/>
                        </a:rPr>
                        <a:t>Actividad</a:t>
                      </a:r>
                      <a:endParaRPr lang="es-EC" sz="1600" dirty="0">
                        <a:effectLst/>
                        <a:latin typeface="Montserrat" pitchFamily="2" charset="77"/>
                        <a:ea typeface="Calibri" panose="020F0502020204030204" pitchFamily="34" charset="0"/>
                        <a:cs typeface="Times New Roman" panose="02020603050405020304" pitchFamily="18" charset="0"/>
                      </a:endParaRPr>
                    </a:p>
                  </a:txBody>
                  <a:tcPr marL="60811" marR="60811" marT="0" marB="0">
                    <a:solidFill>
                      <a:srgbClr val="002060"/>
                    </a:solidFill>
                  </a:tcPr>
                </a:tc>
                <a:tc>
                  <a:txBody>
                    <a:bodyPr/>
                    <a:lstStyle/>
                    <a:p>
                      <a:pPr algn="ctr">
                        <a:lnSpc>
                          <a:spcPct val="115000"/>
                        </a:lnSpc>
                        <a:spcAft>
                          <a:spcPts val="0"/>
                        </a:spcAft>
                      </a:pPr>
                      <a:r>
                        <a:rPr lang="es-EC" sz="1600" dirty="0">
                          <a:effectLst/>
                          <a:latin typeface="Montserrat" pitchFamily="2" charset="77"/>
                        </a:rPr>
                        <a:t>Tiempo</a:t>
                      </a:r>
                      <a:endParaRPr lang="es-EC" sz="1600" dirty="0">
                        <a:effectLst/>
                        <a:latin typeface="Montserrat" pitchFamily="2" charset="77"/>
                        <a:ea typeface="Calibri" panose="020F0502020204030204" pitchFamily="34" charset="0"/>
                        <a:cs typeface="Times New Roman" panose="02020603050405020304" pitchFamily="18" charset="0"/>
                      </a:endParaRPr>
                    </a:p>
                  </a:txBody>
                  <a:tcPr marL="60811" marR="60811" marT="0" marB="0">
                    <a:lnB w="12700" cap="flat" cmpd="sng" algn="ctr">
                      <a:solidFill>
                        <a:schemeClr val="tx1"/>
                      </a:solidFill>
                      <a:prstDash val="solid"/>
                      <a:round/>
                      <a:headEnd type="none" w="med" len="med"/>
                      <a:tailEnd type="none" w="med" len="med"/>
                    </a:lnB>
                    <a:solidFill>
                      <a:srgbClr val="002060"/>
                    </a:solidFill>
                  </a:tcPr>
                </a:tc>
                <a:tc>
                  <a:txBody>
                    <a:bodyPr/>
                    <a:lstStyle/>
                    <a:p>
                      <a:pPr algn="ctr">
                        <a:lnSpc>
                          <a:spcPct val="115000"/>
                        </a:lnSpc>
                        <a:spcAft>
                          <a:spcPts val="0"/>
                        </a:spcAft>
                      </a:pPr>
                      <a:r>
                        <a:rPr lang="es-EC" sz="1600" dirty="0">
                          <a:effectLst/>
                          <a:latin typeface="Montserrat" pitchFamily="2" charset="77"/>
                        </a:rPr>
                        <a:t>Responsable</a:t>
                      </a:r>
                      <a:endParaRPr lang="es-EC" sz="1600" dirty="0">
                        <a:effectLst/>
                        <a:latin typeface="Montserrat" pitchFamily="2" charset="77"/>
                        <a:ea typeface="Calibri" panose="020F0502020204030204" pitchFamily="34" charset="0"/>
                        <a:cs typeface="Times New Roman" panose="02020603050405020304" pitchFamily="18" charset="0"/>
                      </a:endParaRPr>
                    </a:p>
                  </a:txBody>
                  <a:tcPr marL="60811" marR="60811" marT="0" marB="0">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404012536"/>
                  </a:ext>
                </a:extLst>
              </a:tr>
              <a:tr h="240105">
                <a:tc>
                  <a:txBody>
                    <a:bodyPr/>
                    <a:lstStyle/>
                    <a:p>
                      <a:pPr marL="0" lvl="0" indent="0" algn="l">
                        <a:lnSpc>
                          <a:spcPct val="115000"/>
                        </a:lnSpc>
                        <a:spcAft>
                          <a:spcPts val="800"/>
                        </a:spcAft>
                        <a:buSzPts val="1100"/>
                        <a:buFont typeface="+mj-lt"/>
                        <a:buNone/>
                      </a:pPr>
                      <a:r>
                        <a:rPr lang="es-ES" sz="1400" b="0" dirty="0">
                          <a:effectLst/>
                          <a:latin typeface="Montserrat" pitchFamily="2" charset="77"/>
                        </a:rPr>
                        <a:t>I. Registro de asistencia e ingreso</a:t>
                      </a:r>
                      <a:endParaRPr lang="es-EC" sz="1400" b="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R w="12700" cap="flat" cmpd="sng" algn="ctr">
                      <a:solidFill>
                        <a:schemeClr val="tx1"/>
                      </a:solidFill>
                      <a:prstDash val="solid"/>
                      <a:round/>
                      <a:headEnd type="none" w="med" len="med"/>
                      <a:tailEnd type="none" w="med" len="med"/>
                    </a:lnR>
                    <a:solidFill>
                      <a:srgbClr val="0076BF"/>
                    </a:solidFill>
                  </a:tcPr>
                </a:tc>
                <a:tc>
                  <a:txBody>
                    <a:bodyPr/>
                    <a:lstStyle/>
                    <a:p>
                      <a:pPr algn="ctr">
                        <a:lnSpc>
                          <a:spcPct val="115000"/>
                        </a:lnSpc>
                        <a:spcAft>
                          <a:spcPts val="0"/>
                        </a:spcAft>
                      </a:pPr>
                      <a:endParaRPr lang="es-EC" sz="140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dirty="0">
                          <a:effectLst/>
                          <a:latin typeface="Montserrat" pitchFamily="2" charset="77"/>
                        </a:rPr>
                        <a:t>Equipo SGCTGYP</a:t>
                      </a:r>
                      <a:endParaRPr lang="es-EC" sz="140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873240"/>
                  </a:ext>
                </a:extLst>
              </a:tr>
              <a:tr h="240105">
                <a:tc>
                  <a:txBody>
                    <a:bodyPr/>
                    <a:lstStyle/>
                    <a:p>
                      <a:pPr marL="0" lvl="0" indent="0" algn="l">
                        <a:lnSpc>
                          <a:spcPct val="115000"/>
                        </a:lnSpc>
                        <a:spcAft>
                          <a:spcPts val="800"/>
                        </a:spcAft>
                        <a:buSzPts val="1100"/>
                        <a:buFont typeface="+mj-lt"/>
                        <a:buNone/>
                      </a:pPr>
                      <a:r>
                        <a:rPr lang="es-ES" sz="1400" b="0" dirty="0">
                          <a:effectLst/>
                          <a:latin typeface="Montserrat" pitchFamily="2" charset="77"/>
                        </a:rPr>
                        <a:t>II. Himno Nacional del Ecuador</a:t>
                      </a:r>
                      <a:endParaRPr lang="es-EC" sz="1400" b="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R w="12700" cap="flat" cmpd="sng" algn="ctr">
                      <a:solidFill>
                        <a:schemeClr val="tx1"/>
                      </a:solidFill>
                      <a:prstDash val="solid"/>
                      <a:round/>
                      <a:headEnd type="none" w="med" len="med"/>
                      <a:tailEnd type="none" w="med" len="med"/>
                    </a:lnR>
                    <a:solidFill>
                      <a:srgbClr val="0076BF"/>
                    </a:solidFill>
                  </a:tcPr>
                </a:tc>
                <a:tc>
                  <a:txBody>
                    <a:bodyPr/>
                    <a:lstStyle/>
                    <a:p>
                      <a:pPr algn="ctr">
                        <a:lnSpc>
                          <a:spcPct val="115000"/>
                        </a:lnSpc>
                        <a:spcAft>
                          <a:spcPts val="0"/>
                        </a:spcAft>
                      </a:pPr>
                      <a:r>
                        <a:rPr lang="es-EC" sz="1400" dirty="0">
                          <a:effectLst/>
                          <a:latin typeface="Montserrat" pitchFamily="2" charset="77"/>
                        </a:rPr>
                        <a:t>5 minutos</a:t>
                      </a:r>
                      <a:endParaRPr lang="es-EC" sz="140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dirty="0">
                          <a:effectLst/>
                          <a:latin typeface="Montserrat" pitchFamily="2" charset="77"/>
                        </a:rPr>
                        <a:t>SECOM</a:t>
                      </a:r>
                      <a:endParaRPr lang="es-EC" sz="140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8689946"/>
                  </a:ext>
                </a:extLst>
              </a:tr>
              <a:tr h="288680">
                <a:tc>
                  <a:txBody>
                    <a:bodyPr/>
                    <a:lstStyle/>
                    <a:p>
                      <a:pPr marL="0" lvl="0" indent="0" algn="l">
                        <a:lnSpc>
                          <a:spcPct val="115000"/>
                        </a:lnSpc>
                        <a:spcAft>
                          <a:spcPts val="800"/>
                        </a:spcAft>
                        <a:buSzPts val="1100"/>
                        <a:buFont typeface="+mj-lt"/>
                        <a:buNone/>
                      </a:pPr>
                      <a:r>
                        <a:rPr lang="es-ES" sz="1400" b="0" dirty="0">
                          <a:effectLst/>
                          <a:latin typeface="Montserrat" pitchFamily="2" charset="77"/>
                        </a:rPr>
                        <a:t>III. Presentación de la metodología del evento</a:t>
                      </a:r>
                      <a:endParaRPr lang="es-EC" sz="1400" b="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R w="12700" cap="flat" cmpd="sng" algn="ctr">
                      <a:solidFill>
                        <a:schemeClr val="tx1"/>
                      </a:solidFill>
                      <a:prstDash val="solid"/>
                      <a:round/>
                      <a:headEnd type="none" w="med" len="med"/>
                      <a:tailEnd type="none" w="med" len="med"/>
                    </a:lnR>
                    <a:solidFill>
                      <a:srgbClr val="0076BF"/>
                    </a:solidFill>
                  </a:tcPr>
                </a:tc>
                <a:tc>
                  <a:txBody>
                    <a:bodyPr/>
                    <a:lstStyle/>
                    <a:p>
                      <a:pPr algn="ctr">
                        <a:lnSpc>
                          <a:spcPct val="115000"/>
                        </a:lnSpc>
                        <a:spcAft>
                          <a:spcPts val="0"/>
                        </a:spcAft>
                      </a:pPr>
                      <a:r>
                        <a:rPr lang="es-EC" sz="1400" dirty="0">
                          <a:effectLst/>
                          <a:latin typeface="Montserrat" pitchFamily="2" charset="77"/>
                        </a:rPr>
                        <a:t>15 minutos</a:t>
                      </a:r>
                      <a:endParaRPr lang="es-EC" sz="140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dirty="0">
                          <a:effectLst/>
                          <a:latin typeface="Montserrat" pitchFamily="2" charset="77"/>
                        </a:rPr>
                        <a:t>SGCTGYP</a:t>
                      </a:r>
                      <a:endParaRPr lang="es-EC" sz="140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4658688"/>
                  </a:ext>
                </a:extLst>
              </a:tr>
              <a:tr h="883858">
                <a:tc>
                  <a:txBody>
                    <a:bodyPr/>
                    <a:lstStyle/>
                    <a:p>
                      <a:pPr marL="273050" lvl="0" indent="-273050" algn="l">
                        <a:lnSpc>
                          <a:spcPct val="115000"/>
                        </a:lnSpc>
                        <a:spcAft>
                          <a:spcPts val="800"/>
                        </a:spcAft>
                        <a:buSzPts val="1100"/>
                        <a:buFont typeface="+mj-lt"/>
                        <a:buNone/>
                      </a:pPr>
                      <a:r>
                        <a:rPr lang="es-ES" sz="1400" b="0" dirty="0">
                          <a:effectLst/>
                          <a:latin typeface="Montserrat" pitchFamily="2" charset="77"/>
                        </a:rPr>
                        <a:t>IV. Intervención de un/a asambleísta metropolitano para presentar la síntesis de su evaluación del informe institucional</a:t>
                      </a:r>
                      <a:endParaRPr lang="es-EC" sz="1400" b="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R w="12700" cap="flat" cmpd="sng" algn="ctr">
                      <a:solidFill>
                        <a:schemeClr val="tx1"/>
                      </a:solidFill>
                      <a:prstDash val="solid"/>
                      <a:round/>
                      <a:headEnd type="none" w="med" len="med"/>
                      <a:tailEnd type="none" w="med" len="med"/>
                    </a:lnR>
                    <a:solidFill>
                      <a:srgbClr val="0076BF"/>
                    </a:solidFill>
                  </a:tcPr>
                </a:tc>
                <a:tc>
                  <a:txBody>
                    <a:bodyPr/>
                    <a:lstStyle/>
                    <a:p>
                      <a:pPr algn="ctr">
                        <a:lnSpc>
                          <a:spcPct val="115000"/>
                        </a:lnSpc>
                        <a:spcAft>
                          <a:spcPts val="0"/>
                        </a:spcAft>
                      </a:pPr>
                      <a:r>
                        <a:rPr lang="es-EC" sz="1400" dirty="0">
                          <a:effectLst/>
                          <a:latin typeface="Montserrat" pitchFamily="2" charset="77"/>
                        </a:rPr>
                        <a:t>10 minutos</a:t>
                      </a:r>
                      <a:endParaRPr lang="es-EC" sz="140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dirty="0">
                          <a:effectLst/>
                          <a:latin typeface="Montserrat" pitchFamily="2" charset="77"/>
                        </a:rPr>
                        <a:t> ADMQ</a:t>
                      </a:r>
                      <a:endParaRPr lang="es-EC" sz="140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7714144"/>
                  </a:ext>
                </a:extLst>
              </a:tr>
              <a:tr h="480208">
                <a:tc>
                  <a:txBody>
                    <a:bodyPr/>
                    <a:lstStyle/>
                    <a:p>
                      <a:pPr marL="273050" lvl="0" indent="-273050" algn="l">
                        <a:lnSpc>
                          <a:spcPct val="115000"/>
                        </a:lnSpc>
                        <a:spcAft>
                          <a:spcPts val="800"/>
                        </a:spcAft>
                        <a:buSzPts val="1100"/>
                        <a:buFont typeface="+mj-lt"/>
                        <a:buNone/>
                      </a:pPr>
                      <a:r>
                        <a:rPr lang="es-ES" sz="1400" b="0" dirty="0">
                          <a:effectLst/>
                          <a:latin typeface="Montserrat" pitchFamily="2" charset="77"/>
                        </a:rPr>
                        <a:t>V. Presentación por parte del Alcalde del informe institucional </a:t>
                      </a:r>
                      <a:r>
                        <a:rPr lang="es-ES" sz="1400" b="0" baseline="0" dirty="0">
                          <a:effectLst/>
                          <a:latin typeface="Montserrat" pitchFamily="2" charset="77"/>
                        </a:rPr>
                        <a:t> y como autoridad electa</a:t>
                      </a:r>
                      <a:endParaRPr lang="es-EC" sz="1400" b="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R w="12700" cap="flat" cmpd="sng" algn="ctr">
                      <a:solidFill>
                        <a:schemeClr val="tx1"/>
                      </a:solidFill>
                      <a:prstDash val="solid"/>
                      <a:round/>
                      <a:headEnd type="none" w="med" len="med"/>
                      <a:tailEnd type="none" w="med" len="med"/>
                    </a:lnR>
                    <a:solidFill>
                      <a:srgbClr val="0076BF"/>
                    </a:solidFill>
                  </a:tcPr>
                </a:tc>
                <a:tc>
                  <a:txBody>
                    <a:bodyPr/>
                    <a:lstStyle/>
                    <a:p>
                      <a:pPr algn="ctr">
                        <a:lnSpc>
                          <a:spcPct val="115000"/>
                        </a:lnSpc>
                        <a:spcAft>
                          <a:spcPts val="0"/>
                        </a:spcAft>
                      </a:pPr>
                      <a:r>
                        <a:rPr lang="es-EC" sz="1400" dirty="0">
                          <a:effectLst/>
                          <a:latin typeface="Montserrat" pitchFamily="2" charset="77"/>
                        </a:rPr>
                        <a:t>40 minutos</a:t>
                      </a:r>
                      <a:endParaRPr lang="es-EC" sz="140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dirty="0">
                          <a:effectLst/>
                          <a:latin typeface="Montserrat" pitchFamily="2" charset="77"/>
                        </a:rPr>
                        <a:t>Alcalde del DMQ</a:t>
                      </a:r>
                      <a:endParaRPr lang="es-EC" sz="140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0556885"/>
                  </a:ext>
                </a:extLst>
              </a:tr>
              <a:tr h="435326">
                <a:tc>
                  <a:txBody>
                    <a:bodyPr/>
                    <a:lstStyle/>
                    <a:p>
                      <a:pPr marL="273050" lvl="0" indent="-273050" algn="l">
                        <a:lnSpc>
                          <a:spcPct val="115000"/>
                        </a:lnSpc>
                        <a:spcAft>
                          <a:spcPts val="800"/>
                        </a:spcAft>
                        <a:buSzPts val="1100"/>
                        <a:buFont typeface="+mj-lt"/>
                        <a:buNone/>
                      </a:pPr>
                      <a:r>
                        <a:rPr lang="es-MX" sz="1400" b="0" dirty="0">
                          <a:effectLst/>
                          <a:latin typeface="Montserrat" pitchFamily="2" charset="77"/>
                          <a:ea typeface="Calibri" panose="020F0502020204030204" pitchFamily="34" charset="0"/>
                          <a:cs typeface="Times New Roman" panose="02020603050405020304" pitchFamily="18" charset="0"/>
                        </a:rPr>
                        <a:t>VI.</a:t>
                      </a:r>
                      <a:r>
                        <a:rPr lang="es-MX" sz="1400" b="0" baseline="0" dirty="0">
                          <a:effectLst/>
                          <a:latin typeface="Montserrat" pitchFamily="2" charset="77"/>
                          <a:ea typeface="Calibri" panose="020F0502020204030204" pitchFamily="34" charset="0"/>
                          <a:cs typeface="Times New Roman" panose="02020603050405020304" pitchFamily="18" charset="0"/>
                        </a:rPr>
                        <a:t> Himno del Distrito Metropolitano de Quito</a:t>
                      </a:r>
                      <a:endParaRPr lang="es-EC" sz="1400" b="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R w="12700" cap="flat" cmpd="sng" algn="ctr">
                      <a:solidFill>
                        <a:schemeClr val="tx1"/>
                      </a:solidFill>
                      <a:prstDash val="solid"/>
                      <a:round/>
                      <a:headEnd type="none" w="med" len="med"/>
                      <a:tailEnd type="none" w="med" len="med"/>
                    </a:lnR>
                    <a:solidFill>
                      <a:srgbClr val="0076BF"/>
                    </a:solidFill>
                  </a:tcPr>
                </a:tc>
                <a:tc>
                  <a:txBody>
                    <a:bodyPr/>
                    <a:lstStyle/>
                    <a:p>
                      <a:pPr algn="ctr">
                        <a:lnSpc>
                          <a:spcPct val="115000"/>
                        </a:lnSpc>
                        <a:spcAft>
                          <a:spcPts val="0"/>
                        </a:spcAft>
                      </a:pPr>
                      <a:r>
                        <a:rPr lang="es-MX" sz="1400" dirty="0">
                          <a:effectLst/>
                          <a:latin typeface="Montserrat" pitchFamily="2" charset="77"/>
                          <a:ea typeface="Calibri" panose="020F0502020204030204" pitchFamily="34" charset="0"/>
                          <a:cs typeface="Times New Roman" panose="02020603050405020304" pitchFamily="18" charset="0"/>
                        </a:rPr>
                        <a:t>5</a:t>
                      </a:r>
                      <a:r>
                        <a:rPr lang="es-MX" sz="1400" baseline="0" dirty="0">
                          <a:effectLst/>
                          <a:latin typeface="Montserrat" pitchFamily="2" charset="77"/>
                          <a:ea typeface="Calibri" panose="020F0502020204030204" pitchFamily="34" charset="0"/>
                          <a:cs typeface="Times New Roman" panose="02020603050405020304" pitchFamily="18" charset="0"/>
                        </a:rPr>
                        <a:t> minutos</a:t>
                      </a:r>
                      <a:endParaRPr lang="es-EC" sz="140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MX" sz="1400" dirty="0">
                          <a:effectLst/>
                          <a:latin typeface="Montserrat" pitchFamily="2" charset="77"/>
                          <a:ea typeface="Calibri" panose="020F0502020204030204" pitchFamily="34" charset="0"/>
                          <a:cs typeface="Times New Roman" panose="02020603050405020304" pitchFamily="18" charset="0"/>
                        </a:rPr>
                        <a:t>SECOM</a:t>
                      </a:r>
                      <a:endParaRPr lang="es-EC" sz="140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562784"/>
                  </a:ext>
                </a:extLst>
              </a:tr>
              <a:tr h="480208">
                <a:tc>
                  <a:txBody>
                    <a:bodyPr/>
                    <a:lstStyle/>
                    <a:p>
                      <a:pPr marL="0" lvl="0" indent="0" algn="l">
                        <a:lnSpc>
                          <a:spcPct val="115000"/>
                        </a:lnSpc>
                        <a:spcAft>
                          <a:spcPts val="800"/>
                        </a:spcAft>
                        <a:buSzPts val="1100"/>
                        <a:buFont typeface="+mj-lt"/>
                        <a:buNone/>
                      </a:pPr>
                      <a:r>
                        <a:rPr lang="es-MX" sz="1400" b="0" dirty="0">
                          <a:effectLst/>
                          <a:latin typeface="Montserrat" pitchFamily="2" charset="77"/>
                          <a:ea typeface="Calibri" panose="020F0502020204030204" pitchFamily="34" charset="0"/>
                          <a:cs typeface="Times New Roman" panose="02020603050405020304" pitchFamily="18" charset="0"/>
                        </a:rPr>
                        <a:t>VII.</a:t>
                      </a:r>
                      <a:r>
                        <a:rPr lang="es-MX" sz="1400" b="0" baseline="0" dirty="0">
                          <a:effectLst/>
                          <a:latin typeface="Montserrat" pitchFamily="2" charset="77"/>
                          <a:ea typeface="Calibri" panose="020F0502020204030204" pitchFamily="34" charset="0"/>
                          <a:cs typeface="Times New Roman" panose="02020603050405020304" pitchFamily="18" charset="0"/>
                        </a:rPr>
                        <a:t> </a:t>
                      </a:r>
                      <a:r>
                        <a:rPr lang="es-ES" sz="1400" b="0" dirty="0">
                          <a:effectLst/>
                          <a:latin typeface="Montserrat" pitchFamily="2" charset="77"/>
                        </a:rPr>
                        <a:t>Mesas de trabajo por eje de desarrollo</a:t>
                      </a:r>
                      <a:endParaRPr lang="es-EC" sz="1400" b="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R w="12700" cap="flat" cmpd="sng" algn="ctr">
                      <a:solidFill>
                        <a:schemeClr val="tx1"/>
                      </a:solidFill>
                      <a:prstDash val="solid"/>
                      <a:round/>
                      <a:headEnd type="none" w="med" len="med"/>
                      <a:tailEnd type="none" w="med" len="med"/>
                    </a:lnR>
                    <a:solidFill>
                      <a:srgbClr val="0076BF"/>
                    </a:solidFill>
                  </a:tcPr>
                </a:tc>
                <a:tc>
                  <a:txBody>
                    <a:bodyPr/>
                    <a:lstStyle/>
                    <a:p>
                      <a:pPr algn="ctr">
                        <a:lnSpc>
                          <a:spcPct val="115000"/>
                        </a:lnSpc>
                        <a:spcAft>
                          <a:spcPts val="0"/>
                        </a:spcAft>
                      </a:pPr>
                      <a:r>
                        <a:rPr lang="es-EC" sz="1400" dirty="0">
                          <a:effectLst/>
                          <a:latin typeface="Montserrat" pitchFamily="2" charset="77"/>
                        </a:rPr>
                        <a:t>60 minutos</a:t>
                      </a:r>
                      <a:endParaRPr lang="es-EC" sz="140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dirty="0">
                          <a:effectLst/>
                          <a:latin typeface="Montserrat" pitchFamily="2" charset="77"/>
                        </a:rPr>
                        <a:t>Autoridades municipales</a:t>
                      </a:r>
                    </a:p>
                    <a:p>
                      <a:pPr algn="ctr">
                        <a:lnSpc>
                          <a:spcPct val="115000"/>
                        </a:lnSpc>
                        <a:spcAft>
                          <a:spcPts val="0"/>
                        </a:spcAft>
                      </a:pPr>
                      <a:r>
                        <a:rPr lang="es-MX" sz="1400" dirty="0">
                          <a:effectLst/>
                          <a:latin typeface="Montserrat" pitchFamily="2" charset="77"/>
                          <a:ea typeface="+mn-ea"/>
                          <a:cs typeface="+mn-cs"/>
                        </a:rPr>
                        <a:t>moderadores,</a:t>
                      </a:r>
                      <a:r>
                        <a:rPr lang="es-MX" sz="1400" baseline="0" dirty="0">
                          <a:effectLst/>
                          <a:latin typeface="Montserrat" pitchFamily="2" charset="77"/>
                          <a:ea typeface="+mn-ea"/>
                          <a:cs typeface="+mn-cs"/>
                        </a:rPr>
                        <a:t> sistematizadores</a:t>
                      </a:r>
                      <a:endParaRPr lang="es-EC" sz="140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3499861"/>
                  </a:ext>
                </a:extLst>
              </a:tr>
              <a:tr h="724183">
                <a:tc>
                  <a:txBody>
                    <a:bodyPr/>
                    <a:lstStyle/>
                    <a:p>
                      <a:pPr marL="355600" lvl="0" indent="-355600" algn="l">
                        <a:lnSpc>
                          <a:spcPct val="115000"/>
                        </a:lnSpc>
                        <a:spcAft>
                          <a:spcPts val="800"/>
                        </a:spcAft>
                        <a:buSzPts val="1100"/>
                        <a:buFont typeface="+mj-lt"/>
                        <a:buNone/>
                      </a:pPr>
                      <a:r>
                        <a:rPr lang="es-ES" sz="1400" b="0" dirty="0">
                          <a:effectLst/>
                          <a:latin typeface="Montserrat" pitchFamily="2" charset="77"/>
                        </a:rPr>
                        <a:t>V</a:t>
                      </a:r>
                      <a:r>
                        <a:rPr lang="es-MX" sz="1400" b="0" dirty="0">
                          <a:effectLst/>
                          <a:latin typeface="Montserrat" pitchFamily="2" charset="77"/>
                          <a:ea typeface="Calibri" panose="020F0502020204030204" pitchFamily="34" charset="0"/>
                          <a:cs typeface="Times New Roman" panose="02020603050405020304" pitchFamily="18" charset="0"/>
                        </a:rPr>
                        <a:t>III.</a:t>
                      </a:r>
                      <a:r>
                        <a:rPr lang="es-MX" sz="1400" b="0" baseline="0" dirty="0">
                          <a:effectLst/>
                          <a:latin typeface="Montserrat" pitchFamily="2" charset="77"/>
                          <a:ea typeface="Calibri" panose="020F0502020204030204" pitchFamily="34" charset="0"/>
                          <a:cs typeface="Times New Roman" panose="02020603050405020304" pitchFamily="18" charset="0"/>
                        </a:rPr>
                        <a:t> </a:t>
                      </a:r>
                      <a:r>
                        <a:rPr lang="es-ES" sz="1400" b="0" dirty="0">
                          <a:effectLst/>
                          <a:latin typeface="Montserrat" pitchFamily="2" charset="77"/>
                        </a:rPr>
                        <a:t>Lectura y firma de las Actas (4) que sistematicen las sugerencias y recomendaciones</a:t>
                      </a:r>
                      <a:r>
                        <a:rPr lang="es-ES" sz="1400" b="0" baseline="0" dirty="0">
                          <a:effectLst/>
                          <a:latin typeface="Montserrat" pitchFamily="2" charset="77"/>
                        </a:rPr>
                        <a:t> de las mesas de trabajo</a:t>
                      </a:r>
                      <a:endParaRPr lang="es-EC" sz="1400" b="0" dirty="0">
                        <a:solidFill>
                          <a:srgbClr val="FF0000"/>
                        </a:solidFill>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R w="12700" cap="flat" cmpd="sng" algn="ctr">
                      <a:solidFill>
                        <a:schemeClr val="tx1"/>
                      </a:solidFill>
                      <a:prstDash val="solid"/>
                      <a:round/>
                      <a:headEnd type="none" w="med" len="med"/>
                      <a:tailEnd type="none" w="med" len="med"/>
                    </a:lnR>
                    <a:solidFill>
                      <a:srgbClr val="0076BF"/>
                    </a:solidFill>
                  </a:tcPr>
                </a:tc>
                <a:tc>
                  <a:txBody>
                    <a:bodyPr/>
                    <a:lstStyle/>
                    <a:p>
                      <a:pPr algn="ctr">
                        <a:lnSpc>
                          <a:spcPct val="115000"/>
                        </a:lnSpc>
                        <a:spcAft>
                          <a:spcPts val="0"/>
                        </a:spcAft>
                      </a:pPr>
                      <a:r>
                        <a:rPr lang="es-EC" sz="1400">
                          <a:effectLst/>
                          <a:latin typeface="Montserrat" pitchFamily="2" charset="77"/>
                        </a:rPr>
                        <a:t>10 minutos</a:t>
                      </a:r>
                      <a:endParaRPr lang="es-EC" sz="140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dirty="0">
                          <a:effectLst/>
                          <a:latin typeface="Montserrat" pitchFamily="2" charset="77"/>
                        </a:rPr>
                        <a:t>Autoridades municipales</a:t>
                      </a:r>
                    </a:p>
                    <a:p>
                      <a:pPr algn="ctr">
                        <a:lnSpc>
                          <a:spcPct val="115000"/>
                        </a:lnSpc>
                        <a:spcAft>
                          <a:spcPts val="0"/>
                        </a:spcAft>
                      </a:pPr>
                      <a:r>
                        <a:rPr lang="es-EC" sz="1400" dirty="0">
                          <a:effectLst/>
                          <a:latin typeface="Montserrat" pitchFamily="2" charset="77"/>
                        </a:rPr>
                        <a:t>Delegadas/os de la ADMQ</a:t>
                      </a:r>
                    </a:p>
                    <a:p>
                      <a:pPr algn="ctr">
                        <a:lnSpc>
                          <a:spcPct val="115000"/>
                        </a:lnSpc>
                        <a:spcAft>
                          <a:spcPts val="0"/>
                        </a:spcAft>
                      </a:pPr>
                      <a:r>
                        <a:rPr lang="es-EC" sz="1400" dirty="0">
                          <a:effectLst/>
                          <a:latin typeface="Montserrat" pitchFamily="2" charset="77"/>
                        </a:rPr>
                        <a:t>Relator/a</a:t>
                      </a:r>
                      <a:endParaRPr lang="es-EC" sz="140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20850822"/>
                  </a:ext>
                </a:extLst>
              </a:tr>
              <a:tr h="288680">
                <a:tc>
                  <a:txBody>
                    <a:bodyPr/>
                    <a:lstStyle/>
                    <a:p>
                      <a:pPr marL="0" lvl="0" indent="0" algn="l">
                        <a:lnSpc>
                          <a:spcPct val="115000"/>
                        </a:lnSpc>
                        <a:spcAft>
                          <a:spcPts val="800"/>
                        </a:spcAft>
                        <a:buSzPts val="1100"/>
                        <a:buFont typeface="+mj-lt"/>
                        <a:buNone/>
                      </a:pPr>
                      <a:r>
                        <a:rPr lang="es-ES" sz="1400" b="0" dirty="0">
                          <a:effectLst/>
                          <a:latin typeface="Montserrat" pitchFamily="2" charset="77"/>
                        </a:rPr>
                        <a:t>IX.</a:t>
                      </a:r>
                      <a:r>
                        <a:rPr lang="es-ES" sz="1400" b="0" baseline="0" dirty="0">
                          <a:effectLst/>
                          <a:latin typeface="Montserrat" pitchFamily="2" charset="77"/>
                        </a:rPr>
                        <a:t> </a:t>
                      </a:r>
                      <a:r>
                        <a:rPr lang="es-ES" sz="1400" b="0" dirty="0">
                          <a:effectLst/>
                          <a:latin typeface="Montserrat" pitchFamily="2" charset="77"/>
                        </a:rPr>
                        <a:t>Clausura del evento de deliberación pública</a:t>
                      </a:r>
                      <a:endParaRPr lang="es-EC" sz="1400" b="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R w="12700" cap="flat" cmpd="sng" algn="ctr">
                      <a:solidFill>
                        <a:schemeClr val="tx1"/>
                      </a:solidFill>
                      <a:prstDash val="solid"/>
                      <a:round/>
                      <a:headEnd type="none" w="med" len="med"/>
                      <a:tailEnd type="none" w="med" len="med"/>
                    </a:lnR>
                    <a:solidFill>
                      <a:srgbClr val="0076BF"/>
                    </a:solidFill>
                  </a:tcPr>
                </a:tc>
                <a:tc>
                  <a:txBody>
                    <a:bodyPr/>
                    <a:lstStyle/>
                    <a:p>
                      <a:pPr algn="ctr">
                        <a:lnSpc>
                          <a:spcPct val="115000"/>
                        </a:lnSpc>
                        <a:spcAft>
                          <a:spcPts val="0"/>
                        </a:spcAft>
                      </a:pPr>
                      <a:r>
                        <a:rPr lang="es-EC" sz="1400" dirty="0">
                          <a:effectLst/>
                          <a:latin typeface="Montserrat" pitchFamily="2" charset="77"/>
                        </a:rPr>
                        <a:t>5 minutos</a:t>
                      </a:r>
                      <a:endParaRPr lang="es-EC" sz="1400" dirty="0">
                        <a:effectLst/>
                        <a:latin typeface="Montserrat" pitchFamily="2" charset="77"/>
                        <a:ea typeface="Calibri" panose="020F0502020204030204" pitchFamily="34" charset="0"/>
                        <a:cs typeface="Times New Roman" panose="02020603050405020304" pitchFamily="18" charset="0"/>
                      </a:endParaRPr>
                    </a:p>
                  </a:txBody>
                  <a:tcPr marL="60811" marR="608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dirty="0">
                          <a:effectLst/>
                          <a:latin typeface="Montserrat" pitchFamily="2" charset="77"/>
                        </a:rPr>
                        <a:t>Autoridades municipales</a:t>
                      </a:r>
                    </a:p>
                  </a:txBody>
                  <a:tcPr marL="60811" marR="608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5658157"/>
                  </a:ext>
                </a:extLst>
              </a:tr>
            </a:tbl>
          </a:graphicData>
        </a:graphic>
      </p:graphicFrame>
    </p:spTree>
    <p:extLst>
      <p:ext uri="{BB962C8B-B14F-4D97-AF65-F5344CB8AC3E}">
        <p14:creationId xmlns:p14="http://schemas.microsoft.com/office/powerpoint/2010/main" val="594871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
        <p:cNvGrpSpPr/>
        <p:nvPr/>
      </p:nvGrpSpPr>
      <p:grpSpPr>
        <a:xfrm>
          <a:off x="0" y="0"/>
          <a:ext cx="0" cy="0"/>
          <a:chOff x="0" y="0"/>
          <a:chExt cx="0" cy="0"/>
        </a:xfrm>
      </p:grpSpPr>
      <p:pic>
        <p:nvPicPr>
          <p:cNvPr id="71" name="Google Shape;71;g1f4c34ed6cf_1_33"/>
          <p:cNvPicPr preferRelativeResize="0"/>
          <p:nvPr/>
        </p:nvPicPr>
        <p:blipFill rotWithShape="1">
          <a:blip r:embed="rId4">
            <a:alphaModFix/>
          </a:blip>
          <a:srcRect/>
          <a:stretch/>
        </p:blipFill>
        <p:spPr>
          <a:xfrm>
            <a:off x="0" y="0"/>
            <a:ext cx="12192000" cy="6881801"/>
          </a:xfrm>
          <a:prstGeom prst="rect">
            <a:avLst/>
          </a:prstGeom>
          <a:noFill/>
          <a:ln>
            <a:noFill/>
          </a:ln>
        </p:spPr>
      </p:pic>
      <p:pic>
        <p:nvPicPr>
          <p:cNvPr id="75" name="Google Shape;75;g1f4c34ed6cf_1_33"/>
          <p:cNvPicPr preferRelativeResize="0"/>
          <p:nvPr/>
        </p:nvPicPr>
        <p:blipFill rotWithShape="1">
          <a:blip r:embed="rId5" cstate="print">
            <a:alphaModFix/>
            <a:extLst>
              <a:ext uri="{28A0092B-C50C-407E-A947-70E740481C1C}">
                <a14:useLocalDpi xmlns:a14="http://schemas.microsoft.com/office/drawing/2010/main"/>
              </a:ext>
            </a:extLst>
          </a:blip>
          <a:srcRect t="30910" b="28914"/>
          <a:stretch/>
        </p:blipFill>
        <p:spPr>
          <a:xfrm>
            <a:off x="7983638" y="399700"/>
            <a:ext cx="3793376" cy="1523999"/>
          </a:xfrm>
          <a:prstGeom prst="rect">
            <a:avLst/>
          </a:prstGeom>
          <a:noFill/>
          <a:ln>
            <a:noFill/>
          </a:ln>
        </p:spPr>
      </p:pic>
      <p:sp>
        <p:nvSpPr>
          <p:cNvPr id="2" name="Rectángulo 1">
            <a:extLst>
              <a:ext uri="{FF2B5EF4-FFF2-40B4-BE49-F238E27FC236}">
                <a16:creationId xmlns:a16="http://schemas.microsoft.com/office/drawing/2014/main" id="{AD616C44-0C9C-E40B-F017-4855028F3208}"/>
              </a:ext>
            </a:extLst>
          </p:cNvPr>
          <p:cNvSpPr/>
          <p:nvPr/>
        </p:nvSpPr>
        <p:spPr>
          <a:xfrm>
            <a:off x="7094484" y="2049518"/>
            <a:ext cx="3993931" cy="368639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15000"/>
              </a:lnSpc>
              <a:spcAft>
                <a:spcPts val="0"/>
              </a:spcAft>
            </a:pPr>
            <a:r>
              <a:rPr lang="es-ES" b="1" dirty="0">
                <a:solidFill>
                  <a:schemeClr val="accent5"/>
                </a:solidFill>
                <a:latin typeface="Montserrat" pitchFamily="2" charset="77"/>
                <a:ea typeface="Calibri" panose="020F0502020204030204" pitchFamily="34" charset="0"/>
                <a:cs typeface="Calibri" panose="020F0502020204030204" pitchFamily="34" charset="0"/>
              </a:rPr>
              <a:t>Autoridades y equipos técnicos responsables</a:t>
            </a:r>
          </a:p>
          <a:p>
            <a:pPr marL="342900" lvl="0" indent="-342900" algn="just">
              <a:lnSpc>
                <a:spcPct val="115000"/>
              </a:lnSpc>
              <a:spcAft>
                <a:spcPts val="0"/>
              </a:spcAft>
              <a:buFont typeface="Calibri" panose="020F0502020204030204" pitchFamily="34" charset="0"/>
              <a:buChar char="-"/>
            </a:pPr>
            <a:endParaRPr lang="es-ES" sz="800" b="1" dirty="0">
              <a:latin typeface="Montserrat" pitchFamily="2" charset="77"/>
              <a:ea typeface="Calibri" panose="020F0502020204030204" pitchFamily="34" charset="0"/>
              <a:cs typeface="Calibri" panose="020F0502020204030204" pitchFamily="34" charset="0"/>
            </a:endParaRPr>
          </a:p>
          <a:p>
            <a:pPr marL="342900" lvl="0" indent="-342900">
              <a:lnSpc>
                <a:spcPct val="115000"/>
              </a:lnSpc>
              <a:spcAft>
                <a:spcPts val="0"/>
              </a:spcAft>
              <a:buFont typeface="Arial" panose="020B0604020202020204" pitchFamily="34" charset="0"/>
              <a:buChar char="•"/>
            </a:pPr>
            <a:r>
              <a:rPr lang="es-ES" b="1" dirty="0">
                <a:latin typeface="Montserrat" pitchFamily="2" charset="77"/>
                <a:ea typeface="Calibri" panose="020F0502020204030204" pitchFamily="34" charset="0"/>
                <a:cs typeface="Calibri" panose="020F0502020204030204" pitchFamily="34" charset="0"/>
              </a:rPr>
              <a:t>Secretaría/s y entidades responsables </a:t>
            </a:r>
            <a:r>
              <a:rPr lang="es-ES" dirty="0">
                <a:latin typeface="Montserrat" pitchFamily="2" charset="77"/>
                <a:ea typeface="Calibri" panose="020F0502020204030204" pitchFamily="34" charset="0"/>
                <a:cs typeface="Calibri" panose="020F0502020204030204" pitchFamily="34" charset="0"/>
              </a:rPr>
              <a:t>de cada eje de desarrollo</a:t>
            </a:r>
            <a:endParaRPr lang="es-EC" dirty="0">
              <a:latin typeface="Montserrat" pitchFamily="2" charset="77"/>
              <a:ea typeface="Calibri" panose="020F0502020204030204" pitchFamily="34" charset="0"/>
              <a:cs typeface="Times New Roman" panose="02020603050405020304" pitchFamily="18" charset="0"/>
            </a:endParaRPr>
          </a:p>
          <a:p>
            <a:pPr marL="342900" lvl="0" indent="-342900">
              <a:lnSpc>
                <a:spcPct val="115000"/>
              </a:lnSpc>
              <a:spcAft>
                <a:spcPts val="0"/>
              </a:spcAft>
              <a:buFont typeface="Arial" panose="020B0604020202020204" pitchFamily="34" charset="0"/>
              <a:buChar char="•"/>
            </a:pPr>
            <a:r>
              <a:rPr lang="es-ES" b="1" dirty="0">
                <a:latin typeface="Montserrat" pitchFamily="2" charset="77"/>
                <a:ea typeface="Calibri" panose="020F0502020204030204" pitchFamily="34" charset="0"/>
                <a:cs typeface="Calibri" panose="020F0502020204030204" pitchFamily="34" charset="0"/>
              </a:rPr>
              <a:t>Moderadoras/es </a:t>
            </a:r>
            <a:r>
              <a:rPr lang="es-ES" dirty="0">
                <a:latin typeface="Montserrat" pitchFamily="2" charset="77"/>
                <a:ea typeface="Calibri" panose="020F0502020204030204" pitchFamily="34" charset="0"/>
                <a:cs typeface="Calibri" panose="020F0502020204030204" pitchFamily="34" charset="0"/>
              </a:rPr>
              <a:t>(Autoridad del sector)</a:t>
            </a:r>
            <a:endParaRPr lang="es-EC" dirty="0">
              <a:latin typeface="Montserrat" pitchFamily="2" charset="77"/>
              <a:ea typeface="Calibri" panose="020F0502020204030204" pitchFamily="34" charset="0"/>
              <a:cs typeface="Times New Roman" panose="02020603050405020304" pitchFamily="18" charset="0"/>
            </a:endParaRPr>
          </a:p>
          <a:p>
            <a:pPr marL="342900" lvl="0" indent="-342900">
              <a:lnSpc>
                <a:spcPct val="115000"/>
              </a:lnSpc>
              <a:spcAft>
                <a:spcPts val="0"/>
              </a:spcAft>
              <a:buFont typeface="Arial" panose="020B0604020202020204" pitchFamily="34" charset="0"/>
              <a:buChar char="•"/>
            </a:pPr>
            <a:r>
              <a:rPr lang="es-ES" b="1" dirty="0">
                <a:latin typeface="Montserrat" pitchFamily="2" charset="77"/>
                <a:ea typeface="Calibri" panose="020F0502020204030204" pitchFamily="34" charset="0"/>
                <a:cs typeface="Calibri" panose="020F0502020204030204" pitchFamily="34" charset="0"/>
              </a:rPr>
              <a:t>Sistematizadoras/es </a:t>
            </a:r>
            <a:r>
              <a:rPr lang="es-ES" dirty="0">
                <a:latin typeface="Montserrat" pitchFamily="2" charset="77"/>
                <a:ea typeface="Calibri" panose="020F0502020204030204" pitchFamily="34" charset="0"/>
                <a:cs typeface="Calibri" panose="020F0502020204030204" pitchFamily="34" charset="0"/>
              </a:rPr>
              <a:t>(Técnicos/as del sector)</a:t>
            </a:r>
          </a:p>
          <a:p>
            <a:pPr marL="342900" lvl="0" indent="-342900">
              <a:lnSpc>
                <a:spcPct val="115000"/>
              </a:lnSpc>
              <a:spcAft>
                <a:spcPts val="0"/>
              </a:spcAft>
              <a:buFont typeface="Arial" panose="020B0604020202020204" pitchFamily="34" charset="0"/>
              <a:buChar char="•"/>
            </a:pPr>
            <a:r>
              <a:rPr lang="es-ES" b="1" dirty="0">
                <a:latin typeface="Montserrat" pitchFamily="2" charset="77"/>
                <a:ea typeface="Calibri" panose="020F0502020204030204" pitchFamily="34" charset="0"/>
                <a:cs typeface="Calibri" panose="020F0502020204030204" pitchFamily="34" charset="0"/>
              </a:rPr>
              <a:t>Relator/a </a:t>
            </a:r>
            <a:r>
              <a:rPr lang="es-ES" dirty="0">
                <a:latin typeface="Montserrat" pitchFamily="2" charset="77"/>
                <a:ea typeface="Calibri" panose="020F0502020204030204" pitchFamily="34" charset="0"/>
                <a:cs typeface="Calibri" panose="020F0502020204030204" pitchFamily="34" charset="0"/>
              </a:rPr>
              <a:t>(Ciudadano seleccionado)</a:t>
            </a:r>
            <a:endParaRPr lang="es-EC" dirty="0">
              <a:latin typeface="Montserrat" pitchFamily="2" charset="77"/>
              <a:ea typeface="Calibri" panose="020F0502020204030204" pitchFamily="34" charset="0"/>
              <a:cs typeface="Times New Roman" panose="02020603050405020304" pitchFamily="18" charset="0"/>
            </a:endParaRPr>
          </a:p>
          <a:p>
            <a:pPr marL="342900" lvl="0" indent="-342900">
              <a:lnSpc>
                <a:spcPct val="115000"/>
              </a:lnSpc>
              <a:spcAft>
                <a:spcPts val="0"/>
              </a:spcAft>
              <a:buFont typeface="Arial" panose="020B0604020202020204" pitchFamily="34" charset="0"/>
              <a:buChar char="•"/>
            </a:pPr>
            <a:r>
              <a:rPr lang="es-ES" b="1" dirty="0">
                <a:latin typeface="Montserrat" pitchFamily="2" charset="77"/>
                <a:ea typeface="Calibri" panose="020F0502020204030204" pitchFamily="34" charset="0"/>
                <a:cs typeface="Calibri" panose="020F0502020204030204" pitchFamily="34" charset="0"/>
              </a:rPr>
              <a:t>Equipos técnicos de apoyo </a:t>
            </a:r>
            <a:r>
              <a:rPr lang="es-ES" dirty="0">
                <a:latin typeface="Montserrat" pitchFamily="2" charset="77"/>
                <a:ea typeface="Calibri" panose="020F0502020204030204" pitchFamily="34" charset="0"/>
                <a:cs typeface="Calibri" panose="020F0502020204030204" pitchFamily="34" charset="0"/>
              </a:rPr>
              <a:t>(Técnicos/as del sector)</a:t>
            </a:r>
            <a:endParaRPr lang="es-EC" dirty="0">
              <a:latin typeface="Montserrat" pitchFamily="2" charset="77"/>
              <a:ea typeface="Calibri" panose="020F0502020204030204" pitchFamily="34" charset="0"/>
              <a:cs typeface="Times New Roman" panose="02020603050405020304" pitchFamily="18" charset="0"/>
            </a:endParaRPr>
          </a:p>
          <a:p>
            <a:pPr marL="342900" lvl="0" indent="-342900">
              <a:lnSpc>
                <a:spcPct val="115000"/>
              </a:lnSpc>
              <a:spcAft>
                <a:spcPts val="0"/>
              </a:spcAft>
              <a:buFont typeface="Arial" panose="020B0604020202020204" pitchFamily="34" charset="0"/>
              <a:buChar char="•"/>
            </a:pPr>
            <a:r>
              <a:rPr lang="es-ES" b="1" dirty="0">
                <a:latin typeface="Montserrat" pitchFamily="2" charset="77"/>
                <a:ea typeface="Calibri" panose="020F0502020204030204" pitchFamily="34" charset="0"/>
                <a:cs typeface="Calibri" panose="020F0502020204030204" pitchFamily="34" charset="0"/>
              </a:rPr>
              <a:t>Equipo de comunicación </a:t>
            </a:r>
            <a:r>
              <a:rPr lang="es-ES" dirty="0">
                <a:latin typeface="Montserrat" pitchFamily="2" charset="77"/>
                <a:ea typeface="Calibri" panose="020F0502020204030204" pitchFamily="34" charset="0"/>
                <a:cs typeface="Calibri" panose="020F0502020204030204" pitchFamily="34" charset="0"/>
              </a:rPr>
              <a:t>(SECOM)</a:t>
            </a:r>
            <a:endParaRPr lang="es-EC" dirty="0">
              <a:latin typeface="Montserrat" pitchFamily="2" charset="77"/>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Arial" panose="020B0604020202020204" pitchFamily="34" charset="0"/>
              <a:buChar char="•"/>
            </a:pPr>
            <a:r>
              <a:rPr lang="es-ES" b="1" dirty="0">
                <a:latin typeface="Montserrat" pitchFamily="2" charset="77"/>
                <a:ea typeface="Calibri" panose="020F0502020204030204" pitchFamily="34" charset="0"/>
                <a:cs typeface="Calibri" panose="020F0502020204030204" pitchFamily="34" charset="0"/>
              </a:rPr>
              <a:t>Equipo logístico</a:t>
            </a:r>
            <a:r>
              <a:rPr lang="es-ES" dirty="0">
                <a:latin typeface="Montserrat" pitchFamily="2" charset="77"/>
                <a:ea typeface="Calibri" panose="020F0502020204030204" pitchFamily="34" charset="0"/>
                <a:cs typeface="Calibri" panose="020F0502020204030204" pitchFamily="34" charset="0"/>
              </a:rPr>
              <a:t>  (SGCTGYP</a:t>
            </a:r>
            <a:r>
              <a:rPr lang="es-ES" dirty="0">
                <a:latin typeface="Century Gothic" panose="020B0502020202020204" pitchFamily="34" charset="0"/>
                <a:ea typeface="Calibri" panose="020F0502020204030204" pitchFamily="34" charset="0"/>
                <a:cs typeface="Calibri" panose="020F0502020204030204" pitchFamily="34" charset="0"/>
              </a:rPr>
              <a:t>)</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3">
            <a:extLst>
              <a:ext uri="{FF2B5EF4-FFF2-40B4-BE49-F238E27FC236}">
                <a16:creationId xmlns:a16="http://schemas.microsoft.com/office/drawing/2014/main" id="{6B9FDF19-0C2A-2811-16EE-EA678C2D24EC}"/>
              </a:ext>
            </a:extLst>
          </p:cNvPr>
          <p:cNvSpPr/>
          <p:nvPr/>
        </p:nvSpPr>
        <p:spPr>
          <a:xfrm>
            <a:off x="982921" y="1813932"/>
            <a:ext cx="5670127" cy="435741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15000"/>
              </a:lnSpc>
              <a:spcAft>
                <a:spcPts val="0"/>
              </a:spcAft>
            </a:pPr>
            <a:r>
              <a:rPr lang="es-ES" sz="1800" b="1" dirty="0">
                <a:solidFill>
                  <a:schemeClr val="accent5"/>
                </a:solidFill>
                <a:latin typeface="Montserrat" pitchFamily="2" charset="77"/>
                <a:ea typeface="Calibri" panose="020F0502020204030204" pitchFamily="34" charset="0"/>
                <a:cs typeface="Calibri" panose="020F0502020204030204" pitchFamily="34" charset="0"/>
              </a:rPr>
              <a:t>Procedimiento</a:t>
            </a:r>
          </a:p>
          <a:p>
            <a:pPr marL="342900" lvl="0" indent="-342900" algn="just">
              <a:lnSpc>
                <a:spcPct val="115000"/>
              </a:lnSpc>
              <a:spcAft>
                <a:spcPts val="0"/>
              </a:spcAft>
              <a:buFont typeface="Arial" panose="020B0604020202020204" pitchFamily="34" charset="0"/>
              <a:buChar char="•"/>
            </a:pPr>
            <a:r>
              <a:rPr lang="es-ES" dirty="0">
                <a:latin typeface="Montserrat" pitchFamily="2" charset="77"/>
                <a:ea typeface="Calibri" panose="020F0502020204030204" pitchFamily="34" charset="0"/>
                <a:cs typeface="Calibri" panose="020F0502020204030204" pitchFamily="34" charset="0"/>
              </a:rPr>
              <a:t>Cada mesa estará acompañada por las </a:t>
            </a:r>
            <a:r>
              <a:rPr lang="es-ES" b="1" dirty="0">
                <a:latin typeface="Montserrat" pitchFamily="2" charset="77"/>
                <a:ea typeface="Calibri" panose="020F0502020204030204" pitchFamily="34" charset="0"/>
                <a:cs typeface="Calibri" panose="020F0502020204030204" pitchFamily="34" charset="0"/>
              </a:rPr>
              <a:t>principales autoridades </a:t>
            </a:r>
            <a:r>
              <a:rPr lang="es-ES" dirty="0">
                <a:latin typeface="Montserrat" pitchFamily="2" charset="77"/>
                <a:ea typeface="Calibri" panose="020F0502020204030204" pitchFamily="34" charset="0"/>
                <a:cs typeface="Calibri" panose="020F0502020204030204" pitchFamily="34" charset="0"/>
              </a:rPr>
              <a:t>del sector correspondiente al eje de desarrollo, con la </a:t>
            </a:r>
            <a:r>
              <a:rPr lang="es-ES" b="1" dirty="0">
                <a:latin typeface="Montserrat" pitchFamily="2" charset="77"/>
                <a:ea typeface="Calibri" panose="020F0502020204030204" pitchFamily="34" charset="0"/>
                <a:cs typeface="Calibri" panose="020F0502020204030204" pitchFamily="34" charset="0"/>
              </a:rPr>
              <a:t>participación de las y los ciudadanos</a:t>
            </a:r>
            <a:r>
              <a:rPr lang="es-ES" dirty="0">
                <a:latin typeface="Montserrat" pitchFamily="2" charset="77"/>
                <a:ea typeface="Calibri" panose="020F0502020204030204" pitchFamily="34" charset="0"/>
                <a:cs typeface="Calibri" panose="020F0502020204030204" pitchFamily="34" charset="0"/>
              </a:rPr>
              <a:t> que se inscribieron en la misma. </a:t>
            </a:r>
            <a:endParaRPr lang="es-EC" dirty="0">
              <a:latin typeface="Montserrat" pitchFamily="2" charset="77"/>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Arial" panose="020B0604020202020204" pitchFamily="34" charset="0"/>
              <a:buChar char="•"/>
            </a:pPr>
            <a:r>
              <a:rPr lang="es-ES" dirty="0">
                <a:latin typeface="Montserrat" pitchFamily="2" charset="77"/>
                <a:ea typeface="Calibri" panose="020F0502020204030204" pitchFamily="34" charset="0"/>
                <a:cs typeface="Calibri" panose="020F0502020204030204" pitchFamily="34" charset="0"/>
              </a:rPr>
              <a:t>El </a:t>
            </a:r>
            <a:r>
              <a:rPr lang="es-ES" b="1" dirty="0">
                <a:latin typeface="Montserrat" pitchFamily="2" charset="77"/>
                <a:ea typeface="Calibri" panose="020F0502020204030204" pitchFamily="34" charset="0"/>
                <a:cs typeface="Calibri" panose="020F0502020204030204" pitchFamily="34" charset="0"/>
              </a:rPr>
              <a:t>tiempo máximo de intervención </a:t>
            </a:r>
            <a:r>
              <a:rPr lang="es-ES" dirty="0">
                <a:latin typeface="Montserrat" pitchFamily="2" charset="77"/>
                <a:ea typeface="Calibri" panose="020F0502020204030204" pitchFamily="34" charset="0"/>
                <a:cs typeface="Calibri" panose="020F0502020204030204" pitchFamily="34" charset="0"/>
              </a:rPr>
              <a:t>de la ciudadanía será de dos (2) minutos por persona.</a:t>
            </a:r>
            <a:endParaRPr lang="es-EC" dirty="0">
              <a:latin typeface="Montserrat" pitchFamily="2" charset="77"/>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Arial" panose="020B0604020202020204" pitchFamily="34" charset="0"/>
              <a:buChar char="•"/>
            </a:pPr>
            <a:r>
              <a:rPr lang="es-ES" dirty="0">
                <a:latin typeface="Montserrat" pitchFamily="2" charset="77"/>
                <a:ea typeface="Calibri" panose="020F0502020204030204" pitchFamily="34" charset="0"/>
                <a:cs typeface="Calibri" panose="020F0502020204030204" pitchFamily="34" charset="0"/>
              </a:rPr>
              <a:t>En cada mesa el/la </a:t>
            </a:r>
            <a:r>
              <a:rPr lang="es-ES" b="1" dirty="0">
                <a:latin typeface="Montserrat" pitchFamily="2" charset="77"/>
                <a:ea typeface="Calibri" panose="020F0502020204030204" pitchFamily="34" charset="0"/>
                <a:cs typeface="Calibri" panose="020F0502020204030204" pitchFamily="34" charset="0"/>
              </a:rPr>
              <a:t>moderador/a explicará brevemente la metodología</a:t>
            </a:r>
            <a:r>
              <a:rPr lang="es-ES" dirty="0">
                <a:latin typeface="Montserrat" pitchFamily="2" charset="77"/>
                <a:ea typeface="Calibri" panose="020F0502020204030204" pitchFamily="34" charset="0"/>
                <a:cs typeface="Calibri" panose="020F0502020204030204" pitchFamily="34" charset="0"/>
              </a:rPr>
              <a:t> de trabajo.</a:t>
            </a:r>
            <a:endParaRPr lang="es-EC" dirty="0">
              <a:latin typeface="Montserrat" pitchFamily="2" charset="77"/>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Arial" panose="020B0604020202020204" pitchFamily="34" charset="0"/>
              <a:buChar char="•"/>
            </a:pPr>
            <a:r>
              <a:rPr lang="es-ES" dirty="0">
                <a:latin typeface="Montserrat" pitchFamily="2" charset="77"/>
                <a:ea typeface="Calibri" panose="020F0502020204030204" pitchFamily="34" charset="0"/>
                <a:cs typeface="Calibri" panose="020F0502020204030204" pitchFamily="34" charset="0"/>
              </a:rPr>
              <a:t>Iniciada la deliberación, </a:t>
            </a:r>
            <a:r>
              <a:rPr lang="es-ES" b="1" dirty="0">
                <a:latin typeface="Montserrat" pitchFamily="2" charset="77"/>
                <a:ea typeface="Calibri" panose="020F0502020204030204" pitchFamily="34" charset="0"/>
                <a:cs typeface="Calibri" panose="020F0502020204030204" pitchFamily="34" charset="0"/>
              </a:rPr>
              <a:t>se recibirán los criterios y aportes de evaluación</a:t>
            </a:r>
            <a:r>
              <a:rPr lang="es-ES" dirty="0">
                <a:latin typeface="Montserrat" pitchFamily="2" charset="77"/>
                <a:ea typeface="Calibri" panose="020F0502020204030204" pitchFamily="34" charset="0"/>
                <a:cs typeface="Calibri" panose="020F0502020204030204" pitchFamily="34" charset="0"/>
              </a:rPr>
              <a:t> de la ciudadanía.</a:t>
            </a:r>
            <a:endParaRPr lang="es-EC" dirty="0">
              <a:latin typeface="Montserrat" pitchFamily="2" charset="77"/>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Arial" panose="020B0604020202020204" pitchFamily="34" charset="0"/>
              <a:buChar char="•"/>
            </a:pPr>
            <a:r>
              <a:rPr lang="es-ES" dirty="0">
                <a:latin typeface="Montserrat" pitchFamily="2" charset="77"/>
                <a:ea typeface="Calibri" panose="020F0502020204030204" pitchFamily="34" charset="0"/>
                <a:cs typeface="Calibri" panose="020F0502020204030204" pitchFamily="34" charset="0"/>
              </a:rPr>
              <a:t>Las autoridades con apoyo de sus equipos técnicos deberán </a:t>
            </a:r>
            <a:r>
              <a:rPr lang="es-ES" b="1" dirty="0">
                <a:latin typeface="Montserrat" pitchFamily="2" charset="77"/>
                <a:ea typeface="Calibri" panose="020F0502020204030204" pitchFamily="34" charset="0"/>
                <a:cs typeface="Calibri" panose="020F0502020204030204" pitchFamily="34" charset="0"/>
              </a:rPr>
              <a:t>absolver inquietudes de la ciudadanía sobre la gestión realizada en el año 2023</a:t>
            </a:r>
            <a:r>
              <a:rPr lang="es-ES" dirty="0">
                <a:latin typeface="Montserrat" pitchFamily="2" charset="77"/>
                <a:ea typeface="Calibri" panose="020F0502020204030204" pitchFamily="34" charset="0"/>
                <a:cs typeface="Calibri" panose="020F0502020204030204" pitchFamily="34" charset="0"/>
              </a:rPr>
              <a:t>.</a:t>
            </a:r>
            <a:endParaRPr lang="es-EC" dirty="0">
              <a:latin typeface="Montserrat" pitchFamily="2" charset="77"/>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Arial" panose="020B0604020202020204" pitchFamily="34" charset="0"/>
              <a:buChar char="•"/>
            </a:pPr>
            <a:r>
              <a:rPr lang="es-ES" dirty="0">
                <a:latin typeface="Montserrat" pitchFamily="2" charset="77"/>
                <a:ea typeface="Calibri" panose="020F0502020204030204" pitchFamily="34" charset="0"/>
                <a:cs typeface="Calibri" panose="020F0502020204030204" pitchFamily="34" charset="0"/>
              </a:rPr>
              <a:t>Finalizada la deliberación en cada mesa </a:t>
            </a:r>
            <a:r>
              <a:rPr lang="es-ES" b="1" dirty="0">
                <a:latin typeface="Montserrat" pitchFamily="2" charset="77"/>
                <a:ea typeface="Calibri" panose="020F0502020204030204" pitchFamily="34" charset="0"/>
                <a:cs typeface="Calibri" panose="020F0502020204030204" pitchFamily="34" charset="0"/>
              </a:rPr>
              <a:t>se dará lectura a la síntesis de aportes y recomendaciones </a:t>
            </a:r>
            <a:r>
              <a:rPr lang="es-ES" dirty="0">
                <a:latin typeface="Montserrat" pitchFamily="2" charset="77"/>
                <a:ea typeface="Calibri" panose="020F0502020204030204" pitchFamily="34" charset="0"/>
                <a:cs typeface="Calibri" panose="020F0502020204030204" pitchFamily="34" charset="0"/>
              </a:rPr>
              <a:t>de la ciudadanía.</a:t>
            </a:r>
            <a:endParaRPr lang="es-EC" dirty="0">
              <a:effectLst/>
              <a:latin typeface="Montserrat" pitchFamily="2" charset="77"/>
              <a:ea typeface="Calibri" panose="020F0502020204030204" pitchFamily="34" charset="0"/>
              <a:cs typeface="Times New Roman" panose="02020603050405020304" pitchFamily="18" charset="0"/>
            </a:endParaRPr>
          </a:p>
        </p:txBody>
      </p:sp>
      <p:pic>
        <p:nvPicPr>
          <p:cNvPr id="6" name="Picture 5" descr="A logo with a black background&#10;&#10;Description automatically generated">
            <a:extLst>
              <a:ext uri="{FF2B5EF4-FFF2-40B4-BE49-F238E27FC236}">
                <a16:creationId xmlns:a16="http://schemas.microsoft.com/office/drawing/2014/main" id="{D2FA884C-FBB1-F8AB-25D2-486C1E70818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13985" y="5688726"/>
            <a:ext cx="3800143" cy="1169274"/>
          </a:xfrm>
          <a:prstGeom prst="rect">
            <a:avLst/>
          </a:prstGeom>
        </p:spPr>
      </p:pic>
      <p:pic>
        <p:nvPicPr>
          <p:cNvPr id="7" name="Google Shape;83;g1f4c34ed6cf_1_59">
            <a:extLst>
              <a:ext uri="{FF2B5EF4-FFF2-40B4-BE49-F238E27FC236}">
                <a16:creationId xmlns:a16="http://schemas.microsoft.com/office/drawing/2014/main" id="{69A0B500-F81D-E671-53E7-53AB4A729CB4}"/>
              </a:ext>
            </a:extLst>
          </p:cNvPr>
          <p:cNvPicPr preferRelativeResize="0"/>
          <p:nvPr/>
        </p:nvPicPr>
        <p:blipFill rotWithShape="1">
          <a:blip r:embed="rId7">
            <a:alphaModFix/>
          </a:blip>
          <a:srcRect/>
          <a:stretch/>
        </p:blipFill>
        <p:spPr>
          <a:xfrm>
            <a:off x="-101600" y="345534"/>
            <a:ext cx="4410841" cy="699267"/>
          </a:xfrm>
          <a:prstGeom prst="rect">
            <a:avLst/>
          </a:prstGeom>
          <a:noFill/>
          <a:ln>
            <a:noFill/>
          </a:ln>
        </p:spPr>
      </p:pic>
      <p:pic>
        <p:nvPicPr>
          <p:cNvPr id="8" name="Google Shape;84;g1f4c34ed6cf_1_59">
            <a:extLst>
              <a:ext uri="{FF2B5EF4-FFF2-40B4-BE49-F238E27FC236}">
                <a16:creationId xmlns:a16="http://schemas.microsoft.com/office/drawing/2014/main" id="{2B2EB2A5-A6F8-2ED6-80F2-CFC5C991F936}"/>
              </a:ext>
            </a:extLst>
          </p:cNvPr>
          <p:cNvPicPr preferRelativeResize="0"/>
          <p:nvPr/>
        </p:nvPicPr>
        <p:blipFill rotWithShape="1">
          <a:blip r:embed="rId8">
            <a:alphaModFix/>
          </a:blip>
          <a:srcRect/>
          <a:stretch/>
        </p:blipFill>
        <p:spPr>
          <a:xfrm>
            <a:off x="-92175" y="241176"/>
            <a:ext cx="4580091" cy="699267"/>
          </a:xfrm>
          <a:prstGeom prst="rect">
            <a:avLst/>
          </a:prstGeom>
          <a:noFill/>
          <a:ln>
            <a:noFill/>
          </a:ln>
        </p:spPr>
      </p:pic>
      <p:sp>
        <p:nvSpPr>
          <p:cNvPr id="9" name="Google Shape;85;g1f4c34ed6cf_1_59">
            <a:extLst>
              <a:ext uri="{FF2B5EF4-FFF2-40B4-BE49-F238E27FC236}">
                <a16:creationId xmlns:a16="http://schemas.microsoft.com/office/drawing/2014/main" id="{D101F349-9217-FE6A-B240-5AA24F105B0C}"/>
              </a:ext>
            </a:extLst>
          </p:cNvPr>
          <p:cNvSpPr txBox="1"/>
          <p:nvPr/>
        </p:nvSpPr>
        <p:spPr>
          <a:xfrm>
            <a:off x="126123" y="247832"/>
            <a:ext cx="4067505" cy="1661963"/>
          </a:xfrm>
          <a:prstGeom prst="rect">
            <a:avLst/>
          </a:prstGeom>
          <a:noFill/>
          <a:ln>
            <a:noFill/>
          </a:ln>
        </p:spPr>
        <p:txBody>
          <a:bodyPr spcFirstLastPara="1" wrap="square" lIns="91425" tIns="91425" rIns="91425" bIns="91425" anchor="t" anchorCtr="0">
            <a:spAutoFit/>
          </a:bodyPr>
          <a:lstStyle/>
          <a:p>
            <a:pPr defTabSz="829544">
              <a:buClrTx/>
              <a:defRPr/>
            </a:pPr>
            <a:r>
              <a:rPr lang="es-EC" sz="3200" b="1" kern="1200" dirty="0">
                <a:solidFill>
                  <a:schemeClr val="bg1"/>
                </a:solidFill>
                <a:latin typeface="Montserrat ExtraBold" pitchFamily="2" charset="77"/>
                <a:ea typeface="HGSMinchoE" panose="02020900000000000000" pitchFamily="18" charset="-128"/>
                <a:cs typeface="+mn-cs"/>
              </a:rPr>
              <a:t>Mesas de Trabajo</a:t>
            </a:r>
          </a:p>
          <a:p>
            <a:pPr marL="0" marR="0" lvl="0" indent="0" algn="l" defTabSz="829544" rtl="0" eaLnBrk="1" fontAlgn="auto" latinLnBrk="0" hangingPunct="1">
              <a:lnSpc>
                <a:spcPct val="100000"/>
              </a:lnSpc>
              <a:spcBef>
                <a:spcPts val="0"/>
              </a:spcBef>
              <a:spcAft>
                <a:spcPts val="0"/>
              </a:spcAft>
              <a:buClrTx/>
              <a:buSzTx/>
              <a:buFontTx/>
              <a:buNone/>
              <a:tabLst/>
              <a:defRPr/>
            </a:pPr>
            <a:endParaRPr kumimoji="0" lang="es-EC" sz="3200" b="1" i="0" u="none" strike="noStrike" kern="1200" cap="none" spc="0" normalizeH="0" baseline="0" noProof="0" dirty="0">
              <a:ln>
                <a:noFill/>
              </a:ln>
              <a:solidFill>
                <a:schemeClr val="bg1"/>
              </a:solidFill>
              <a:effectLst/>
              <a:uLnTx/>
              <a:uFillTx/>
              <a:latin typeface="Montserrat ExtraBold" pitchFamily="2" charset="77"/>
              <a:ea typeface="HGSMinchoE" panose="02020900000000000000" pitchFamily="18" charset="-128"/>
              <a:cs typeface="+mn-cs"/>
            </a:endParaRPr>
          </a:p>
          <a:p>
            <a:pPr>
              <a:buSzPts val="2300"/>
            </a:pPr>
            <a:endParaRPr sz="32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794062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g1f4c34ed6cf_1_59"/>
          <p:cNvPicPr preferRelativeResize="0"/>
          <p:nvPr/>
        </p:nvPicPr>
        <p:blipFill>
          <a:blip r:embed="rId3">
            <a:alphaModFix amt="40000"/>
          </a:blip>
          <a:stretch>
            <a:fillRect/>
          </a:stretch>
        </p:blipFill>
        <p:spPr>
          <a:xfrm rot="-5400000">
            <a:off x="2663587" y="-2663587"/>
            <a:ext cx="6864826" cy="12192000"/>
          </a:xfrm>
          <a:prstGeom prst="rect">
            <a:avLst/>
          </a:prstGeom>
          <a:noFill/>
          <a:ln>
            <a:noFill/>
          </a:ln>
        </p:spPr>
      </p:pic>
      <p:pic>
        <p:nvPicPr>
          <p:cNvPr id="83" name="Google Shape;83;g1f4c34ed6cf_1_59"/>
          <p:cNvPicPr preferRelativeResize="0"/>
          <p:nvPr/>
        </p:nvPicPr>
        <p:blipFill rotWithShape="1">
          <a:blip r:embed="rId4">
            <a:alphaModFix/>
          </a:blip>
          <a:srcRect/>
          <a:stretch/>
        </p:blipFill>
        <p:spPr>
          <a:xfrm>
            <a:off x="-101600" y="448981"/>
            <a:ext cx="5487122" cy="873667"/>
          </a:xfrm>
          <a:prstGeom prst="rect">
            <a:avLst/>
          </a:prstGeom>
          <a:noFill/>
          <a:ln>
            <a:noFill/>
          </a:ln>
        </p:spPr>
      </p:pic>
      <p:pic>
        <p:nvPicPr>
          <p:cNvPr id="84" name="Google Shape;84;g1f4c34ed6cf_1_59"/>
          <p:cNvPicPr preferRelativeResize="0"/>
          <p:nvPr/>
        </p:nvPicPr>
        <p:blipFill rotWithShape="1">
          <a:blip r:embed="rId5">
            <a:alphaModFix/>
          </a:blip>
          <a:srcRect/>
          <a:stretch/>
        </p:blipFill>
        <p:spPr>
          <a:xfrm>
            <a:off x="-92175" y="229006"/>
            <a:ext cx="7144615" cy="1009555"/>
          </a:xfrm>
          <a:prstGeom prst="rect">
            <a:avLst/>
          </a:prstGeom>
          <a:noFill/>
          <a:ln>
            <a:noFill/>
          </a:ln>
        </p:spPr>
      </p:pic>
      <p:sp>
        <p:nvSpPr>
          <p:cNvPr id="85" name="Google Shape;85;g1f4c34ed6cf_1_59"/>
          <p:cNvSpPr txBox="1"/>
          <p:nvPr/>
        </p:nvSpPr>
        <p:spPr>
          <a:xfrm>
            <a:off x="84083" y="288215"/>
            <a:ext cx="6600496" cy="923299"/>
          </a:xfrm>
          <a:prstGeom prst="rect">
            <a:avLst/>
          </a:prstGeom>
          <a:noFill/>
          <a:ln>
            <a:noFill/>
          </a:ln>
        </p:spPr>
        <p:txBody>
          <a:bodyPr spcFirstLastPara="1" wrap="square" lIns="91425" tIns="91425" rIns="91425" bIns="91425" anchor="t" anchorCtr="0">
            <a:spAutoFit/>
          </a:bodyPr>
          <a:lstStyle/>
          <a:p>
            <a:pPr marL="0" marR="0" lvl="0" indent="0" algn="l" defTabSz="829544"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0" dirty="0">
                <a:ln>
                  <a:noFill/>
                </a:ln>
                <a:solidFill>
                  <a:schemeClr val="bg1"/>
                </a:solidFill>
                <a:effectLst/>
                <a:uLnTx/>
                <a:uFillTx/>
                <a:latin typeface="Montserrat ExtraBold" pitchFamily="2" charset="77"/>
                <a:ea typeface="HGSMinchoE" panose="02020900000000000000" pitchFamily="18" charset="-128"/>
                <a:cs typeface="+mn-cs"/>
              </a:rPr>
              <a:t>Mesas de Trabajo – Eje Gobernabilidad e Institucionalidad</a:t>
            </a:r>
          </a:p>
        </p:txBody>
      </p:sp>
      <p:pic>
        <p:nvPicPr>
          <p:cNvPr id="86" name="Google Shape;86;g1f4c34ed6cf_1_59"/>
          <p:cNvPicPr preferRelativeResize="0"/>
          <p:nvPr/>
        </p:nvPicPr>
        <p:blipFill rotWithShape="1">
          <a:blip r:embed="rId6">
            <a:alphaModFix/>
          </a:blip>
          <a:srcRect/>
          <a:stretch/>
        </p:blipFill>
        <p:spPr>
          <a:xfrm flipH="1">
            <a:off x="0" y="6380025"/>
            <a:ext cx="3088449" cy="477975"/>
          </a:xfrm>
          <a:prstGeom prst="rect">
            <a:avLst/>
          </a:prstGeom>
          <a:noFill/>
          <a:ln>
            <a:noFill/>
          </a:ln>
        </p:spPr>
      </p:pic>
      <p:pic>
        <p:nvPicPr>
          <p:cNvPr id="87" name="Google Shape;87;g1f4c34ed6cf_1_59"/>
          <p:cNvPicPr preferRelativeResize="0"/>
          <p:nvPr/>
        </p:nvPicPr>
        <p:blipFill rotWithShape="1">
          <a:blip r:embed="rId7" cstate="print">
            <a:alphaModFix/>
            <a:extLst>
              <a:ext uri="{28A0092B-C50C-407E-A947-70E740481C1C}">
                <a14:useLocalDpi xmlns:a14="http://schemas.microsoft.com/office/drawing/2010/main"/>
              </a:ext>
            </a:extLst>
          </a:blip>
          <a:srcRect t="24054" b="24048"/>
          <a:stretch/>
        </p:blipFill>
        <p:spPr>
          <a:xfrm>
            <a:off x="8186950" y="88825"/>
            <a:ext cx="3511374" cy="1822281"/>
          </a:xfrm>
          <a:prstGeom prst="rect">
            <a:avLst/>
          </a:prstGeom>
          <a:noFill/>
          <a:ln>
            <a:noFill/>
          </a:ln>
        </p:spPr>
      </p:pic>
      <p:sp>
        <p:nvSpPr>
          <p:cNvPr id="88" name="Google Shape;88;g1f4c34ed6cf_1_59"/>
          <p:cNvSpPr txBox="1"/>
          <p:nvPr/>
        </p:nvSpPr>
        <p:spPr>
          <a:xfrm>
            <a:off x="205456" y="1237973"/>
            <a:ext cx="7046681" cy="1200298"/>
          </a:xfrm>
          <a:prstGeom prst="rect">
            <a:avLst/>
          </a:prstGeom>
          <a:noFill/>
          <a:ln>
            <a:noFill/>
          </a:ln>
        </p:spPr>
        <p:txBody>
          <a:bodyPr spcFirstLastPara="1" wrap="square" lIns="91425" tIns="91425" rIns="91425" bIns="91425" anchor="t" anchorCtr="0">
            <a:spAutoFit/>
          </a:bodyPr>
          <a:lstStyle/>
          <a:p>
            <a:pPr marL="0" marR="0" lvl="0" indent="0" algn="l" defTabSz="829544" rtl="0" eaLnBrk="1" fontAlgn="auto" latinLnBrk="0" hangingPunct="1">
              <a:lnSpc>
                <a:spcPct val="100000"/>
              </a:lnSpc>
              <a:spcBef>
                <a:spcPts val="0"/>
              </a:spcBef>
              <a:spcAft>
                <a:spcPts val="0"/>
              </a:spcAft>
              <a:buClrTx/>
              <a:buSzTx/>
              <a:buFontTx/>
              <a:buNone/>
              <a:tabLst/>
              <a:defRPr/>
            </a:pPr>
            <a:r>
              <a:rPr lang="es-MX" sz="2200" b="1" dirty="0">
                <a:solidFill>
                  <a:srgbClr val="223F86"/>
                </a:solidFill>
                <a:latin typeface="Montserrat ExtraBold" pitchFamily="2" charset="77"/>
                <a:ea typeface="HGSMinchoE" panose="02020900000000000000" pitchFamily="18" charset="-128"/>
              </a:rPr>
              <a:t>Lidera: </a:t>
            </a:r>
            <a:r>
              <a:rPr lang="es-MX" sz="2200" dirty="0">
                <a:solidFill>
                  <a:srgbClr val="223F86"/>
                </a:solidFill>
                <a:latin typeface="Montserrat Medium" pitchFamily="2" charset="77"/>
                <a:ea typeface="HGSMinchoE" panose="02020900000000000000" pitchFamily="18" charset="-128"/>
              </a:rPr>
              <a:t>Secretaría General de Coordinación Territorial, Gobernabilidad y Participación</a:t>
            </a:r>
            <a:endParaRPr lang="es-EC" sz="2200" dirty="0">
              <a:solidFill>
                <a:srgbClr val="223F86"/>
              </a:solidFill>
              <a:latin typeface="Montserrat Medium" pitchFamily="2" charset="77"/>
              <a:ea typeface="HGSMinchoE" panose="02020900000000000000" pitchFamily="18" charset="-128"/>
            </a:endParaRPr>
          </a:p>
          <a:p>
            <a:pPr defTabSz="829544"/>
            <a:endParaRPr lang="es-EC" sz="2200" dirty="0">
              <a:solidFill>
                <a:srgbClr val="223F86"/>
              </a:solidFill>
              <a:latin typeface="Montserrat Medium" pitchFamily="2" charset="77"/>
              <a:ea typeface="HGSMinchoE" panose="02020900000000000000" pitchFamily="18" charset="-128"/>
            </a:endParaRPr>
          </a:p>
        </p:txBody>
      </p:sp>
      <p:pic>
        <p:nvPicPr>
          <p:cNvPr id="89" name="Google Shape;89;g1f4c34ed6cf_1_59"/>
          <p:cNvPicPr preferRelativeResize="0"/>
          <p:nvPr/>
        </p:nvPicPr>
        <p:blipFill rotWithShape="1">
          <a:blip r:embed="rId8" cstate="print">
            <a:alphaModFix amt="20000"/>
            <a:extLst>
              <a:ext uri="{28A0092B-C50C-407E-A947-70E740481C1C}">
                <a14:useLocalDpi xmlns:a14="http://schemas.microsoft.com/office/drawing/2010/main"/>
              </a:ext>
            </a:extLst>
          </a:blip>
          <a:srcRect l="17039" b="6933"/>
          <a:stretch/>
        </p:blipFill>
        <p:spPr>
          <a:xfrm rot="-5400000">
            <a:off x="8301488" y="2967488"/>
            <a:ext cx="3527774" cy="4253250"/>
          </a:xfrm>
          <a:prstGeom prst="rect">
            <a:avLst/>
          </a:prstGeom>
          <a:noFill/>
          <a:ln>
            <a:noFill/>
          </a:ln>
        </p:spPr>
      </p:pic>
      <p:pic>
        <p:nvPicPr>
          <p:cNvPr id="90" name="Google Shape;90;g1f4c34ed6cf_1_59"/>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8919411" y="6135842"/>
            <a:ext cx="2968103" cy="585527"/>
          </a:xfrm>
          <a:prstGeom prst="rect">
            <a:avLst/>
          </a:prstGeom>
          <a:noFill/>
          <a:ln>
            <a:noFill/>
          </a:ln>
        </p:spPr>
      </p:pic>
      <p:graphicFrame>
        <p:nvGraphicFramePr>
          <p:cNvPr id="2" name="Tabla 1">
            <a:extLst>
              <a:ext uri="{FF2B5EF4-FFF2-40B4-BE49-F238E27FC236}">
                <a16:creationId xmlns:a16="http://schemas.microsoft.com/office/drawing/2014/main" id="{078E6E6D-080E-2EB2-D61C-73DB1F2120FA}"/>
              </a:ext>
            </a:extLst>
          </p:cNvPr>
          <p:cNvGraphicFramePr>
            <a:graphicFrameLocks noGrp="1"/>
          </p:cNvGraphicFramePr>
          <p:nvPr>
            <p:extLst>
              <p:ext uri="{D42A27DB-BD31-4B8C-83A1-F6EECF244321}">
                <p14:modId xmlns:p14="http://schemas.microsoft.com/office/powerpoint/2010/main" val="1408274982"/>
              </p:ext>
            </p:extLst>
          </p:nvPr>
        </p:nvGraphicFramePr>
        <p:xfrm>
          <a:off x="1238200" y="2084837"/>
          <a:ext cx="9482352" cy="3981323"/>
        </p:xfrm>
        <a:graphic>
          <a:graphicData uri="http://schemas.openxmlformats.org/drawingml/2006/table">
            <a:tbl>
              <a:tblPr firstRow="1" firstCol="1" bandRow="1">
                <a:tableStyleId>{5C22544A-7EE6-4342-B048-85BDC9FD1C3A}</a:tableStyleId>
              </a:tblPr>
              <a:tblGrid>
                <a:gridCol w="3940109">
                  <a:extLst>
                    <a:ext uri="{9D8B030D-6E8A-4147-A177-3AD203B41FA5}">
                      <a16:colId xmlns:a16="http://schemas.microsoft.com/office/drawing/2014/main" val="3108793588"/>
                    </a:ext>
                  </a:extLst>
                </a:gridCol>
                <a:gridCol w="5542243">
                  <a:extLst>
                    <a:ext uri="{9D8B030D-6E8A-4147-A177-3AD203B41FA5}">
                      <a16:colId xmlns:a16="http://schemas.microsoft.com/office/drawing/2014/main" val="2787429731"/>
                    </a:ext>
                  </a:extLst>
                </a:gridCol>
              </a:tblGrid>
              <a:tr h="187408">
                <a:tc>
                  <a:txBody>
                    <a:bodyPr/>
                    <a:lstStyle/>
                    <a:p>
                      <a:pPr algn="ctr">
                        <a:lnSpc>
                          <a:spcPct val="107000"/>
                        </a:lnSpc>
                        <a:spcAft>
                          <a:spcPts val="0"/>
                        </a:spcAft>
                      </a:pPr>
                      <a:r>
                        <a:rPr lang="es-ES" sz="1200" dirty="0">
                          <a:effectLst/>
                          <a:latin typeface="Montserrat" pitchFamily="2" charset="77"/>
                        </a:rPr>
                        <a:t>TEMAS A TRATAR</a:t>
                      </a:r>
                      <a:endParaRPr lang="es-EC" sz="1200" dirty="0">
                        <a:effectLst/>
                        <a:latin typeface="Montserrat" pitchFamily="2" charset="77"/>
                        <a:ea typeface="Calibri" panose="020F0502020204030204" pitchFamily="34" charset="0"/>
                        <a:cs typeface="Times New Roman" panose="02020603050405020304" pitchFamily="18" charset="0"/>
                      </a:endParaRPr>
                    </a:p>
                  </a:txBody>
                  <a:tcPr marL="57284" marR="57284" marT="0" marB="0" anchor="ctr">
                    <a:solidFill>
                      <a:srgbClr val="002060"/>
                    </a:solidFill>
                  </a:tcPr>
                </a:tc>
                <a:tc>
                  <a:txBody>
                    <a:bodyPr/>
                    <a:lstStyle/>
                    <a:p>
                      <a:pPr algn="ctr">
                        <a:lnSpc>
                          <a:spcPct val="107000"/>
                        </a:lnSpc>
                        <a:spcAft>
                          <a:spcPts val="0"/>
                        </a:spcAft>
                      </a:pPr>
                      <a:r>
                        <a:rPr lang="es-ES" sz="1200" dirty="0">
                          <a:effectLst/>
                          <a:latin typeface="Montserrat" pitchFamily="2" charset="77"/>
                        </a:rPr>
                        <a:t>INSTITUCIÓN PARTICIPANTE</a:t>
                      </a:r>
                      <a:endParaRPr lang="es-EC" sz="1200" dirty="0">
                        <a:effectLst/>
                        <a:latin typeface="Montserrat" pitchFamily="2" charset="77"/>
                        <a:ea typeface="Calibri" panose="020F0502020204030204" pitchFamily="34" charset="0"/>
                        <a:cs typeface="Times New Roman" panose="02020603050405020304" pitchFamily="18" charset="0"/>
                      </a:endParaRPr>
                    </a:p>
                  </a:txBody>
                  <a:tcPr marL="57284" marR="57284" marT="0" marB="0" anchor="ctr">
                    <a:solidFill>
                      <a:srgbClr val="002060"/>
                    </a:solidFill>
                  </a:tcPr>
                </a:tc>
                <a:extLst>
                  <a:ext uri="{0D108BD9-81ED-4DB2-BD59-A6C34878D82A}">
                    <a16:rowId xmlns:a16="http://schemas.microsoft.com/office/drawing/2014/main" val="3081004389"/>
                  </a:ext>
                </a:extLst>
              </a:tr>
              <a:tr h="3453998">
                <a:tc>
                  <a:txBody>
                    <a:bodyPr/>
                    <a:lstStyle/>
                    <a:p>
                      <a:pPr marL="0" marR="0" lvl="0" indent="0" algn="ctr" rtl="0">
                        <a:lnSpc>
                          <a:spcPct val="107000"/>
                        </a:lnSpc>
                        <a:spcBef>
                          <a:spcPts val="0"/>
                        </a:spcBef>
                        <a:spcAft>
                          <a:spcPts val="0"/>
                        </a:spcAft>
                        <a:buClr>
                          <a:srgbClr val="000000"/>
                        </a:buClr>
                        <a:buFontTx/>
                        <a:buNone/>
                      </a:pPr>
                      <a:endParaRPr lang="es-ES" sz="14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400" b="1" i="0" u="none" strike="noStrike" cap="none" dirty="0">
                          <a:solidFill>
                            <a:schemeClr val="bg1"/>
                          </a:solidFill>
                          <a:effectLst/>
                          <a:latin typeface="Montserrat" pitchFamily="2" charset="77"/>
                          <a:ea typeface="+mn-ea"/>
                          <a:cs typeface="+mn-cs"/>
                          <a:sym typeface="Arial"/>
                        </a:rPr>
                        <a:t>Participación Ciudadana</a:t>
                      </a:r>
                      <a:endParaRPr lang="es-EC" sz="14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400" b="1" i="0" u="none" strike="noStrike" cap="none" dirty="0">
                          <a:solidFill>
                            <a:schemeClr val="bg1"/>
                          </a:solidFill>
                          <a:effectLst/>
                          <a:latin typeface="Montserrat" pitchFamily="2" charset="77"/>
                          <a:ea typeface="+mn-ea"/>
                          <a:cs typeface="+mn-cs"/>
                          <a:sym typeface="Arial"/>
                        </a:rPr>
                        <a:t>Desarrollo Rural</a:t>
                      </a:r>
                      <a:endParaRPr lang="es-EC" sz="14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400" b="1" i="0" u="none" strike="noStrike" cap="none" dirty="0">
                          <a:solidFill>
                            <a:schemeClr val="bg1"/>
                          </a:solidFill>
                          <a:effectLst/>
                          <a:latin typeface="Montserrat" pitchFamily="2" charset="77"/>
                          <a:ea typeface="+mn-ea"/>
                          <a:cs typeface="+mn-cs"/>
                          <a:sym typeface="Arial"/>
                        </a:rPr>
                        <a:t>Presupuestos Participativos</a:t>
                      </a:r>
                      <a:endParaRPr lang="es-EC" sz="14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400" b="1" i="0" u="none" strike="noStrike" cap="none" dirty="0">
                          <a:solidFill>
                            <a:schemeClr val="bg1"/>
                          </a:solidFill>
                          <a:effectLst/>
                          <a:latin typeface="Montserrat" pitchFamily="2" charset="77"/>
                          <a:ea typeface="+mn-ea"/>
                          <a:cs typeface="+mn-cs"/>
                          <a:sym typeface="Arial"/>
                        </a:rPr>
                        <a:t>PMDOT </a:t>
                      </a:r>
                      <a:endParaRPr lang="es-EC" sz="14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400" b="1" i="0" u="none" strike="noStrike" cap="none" dirty="0">
                          <a:solidFill>
                            <a:schemeClr val="bg1"/>
                          </a:solidFill>
                          <a:effectLst/>
                          <a:latin typeface="Montserrat" pitchFamily="2" charset="77"/>
                          <a:ea typeface="+mn-ea"/>
                          <a:cs typeface="+mn-cs"/>
                          <a:sym typeface="Arial"/>
                        </a:rPr>
                        <a:t>Gobierno Abierto</a:t>
                      </a:r>
                      <a:endParaRPr lang="es-EC" sz="14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400" b="1" i="0" u="none" strike="noStrike" cap="none" dirty="0">
                          <a:solidFill>
                            <a:schemeClr val="bg1"/>
                          </a:solidFill>
                          <a:effectLst/>
                          <a:latin typeface="Montserrat" pitchFamily="2" charset="77"/>
                          <a:ea typeface="+mn-ea"/>
                          <a:cs typeface="+mn-cs"/>
                          <a:sym typeface="Arial"/>
                        </a:rPr>
                        <a:t>Concejo Metropolitano</a:t>
                      </a:r>
                      <a:endParaRPr lang="es-EC" sz="14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400" b="1" i="0" u="none" strike="noStrike" cap="none" dirty="0">
                          <a:solidFill>
                            <a:schemeClr val="bg1"/>
                          </a:solidFill>
                          <a:effectLst/>
                          <a:latin typeface="Montserrat" pitchFamily="2" charset="77"/>
                          <a:ea typeface="+mn-ea"/>
                          <a:cs typeface="+mn-cs"/>
                          <a:sym typeface="Arial"/>
                        </a:rPr>
                        <a:t>Transparencia y lucha contra </a:t>
                      </a:r>
                    </a:p>
                    <a:p>
                      <a:pPr marL="0" marR="0" lvl="0" indent="0" algn="ctr" rtl="0">
                        <a:lnSpc>
                          <a:spcPct val="107000"/>
                        </a:lnSpc>
                        <a:spcBef>
                          <a:spcPts val="0"/>
                        </a:spcBef>
                        <a:spcAft>
                          <a:spcPts val="0"/>
                        </a:spcAft>
                        <a:buClr>
                          <a:srgbClr val="000000"/>
                        </a:buClr>
                        <a:buFontTx/>
                        <a:buNone/>
                      </a:pPr>
                      <a:r>
                        <a:rPr lang="es-ES" sz="1400" b="1" i="0" u="none" strike="noStrike" cap="none" dirty="0">
                          <a:solidFill>
                            <a:schemeClr val="bg1"/>
                          </a:solidFill>
                          <a:effectLst/>
                          <a:latin typeface="Montserrat" pitchFamily="2" charset="77"/>
                          <a:ea typeface="+mn-ea"/>
                          <a:cs typeface="+mn-cs"/>
                          <a:sym typeface="Arial"/>
                        </a:rPr>
                        <a:t>la corrupción</a:t>
                      </a:r>
                      <a:endParaRPr lang="es-EC" sz="14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400" b="1" i="0" u="none" strike="noStrike" cap="none" dirty="0">
                          <a:solidFill>
                            <a:schemeClr val="bg1"/>
                          </a:solidFill>
                          <a:effectLst/>
                          <a:latin typeface="Montserrat" pitchFamily="2" charset="77"/>
                          <a:ea typeface="+mn-ea"/>
                          <a:cs typeface="+mn-cs"/>
                          <a:sym typeface="Arial"/>
                        </a:rPr>
                        <a:t>Operativos de control y </a:t>
                      </a:r>
                    </a:p>
                    <a:p>
                      <a:pPr marL="0" marR="0" lvl="0" indent="0" algn="ctr" rtl="0">
                        <a:lnSpc>
                          <a:spcPct val="107000"/>
                        </a:lnSpc>
                        <a:spcBef>
                          <a:spcPts val="0"/>
                        </a:spcBef>
                        <a:spcAft>
                          <a:spcPts val="0"/>
                        </a:spcAft>
                        <a:buClr>
                          <a:srgbClr val="000000"/>
                        </a:buClr>
                        <a:buFontTx/>
                        <a:buNone/>
                      </a:pPr>
                      <a:r>
                        <a:rPr lang="es-ES" sz="1400" b="1" i="0" u="none" strike="noStrike" cap="none" dirty="0">
                          <a:solidFill>
                            <a:schemeClr val="bg1"/>
                          </a:solidFill>
                          <a:effectLst/>
                          <a:latin typeface="Montserrat" pitchFamily="2" charset="77"/>
                          <a:ea typeface="+mn-ea"/>
                          <a:cs typeface="+mn-cs"/>
                          <a:sym typeface="Arial"/>
                        </a:rPr>
                        <a:t>convivencia ciudadana</a:t>
                      </a:r>
                      <a:endParaRPr lang="es-EC" sz="1400" b="1" i="0" u="none" strike="noStrike" cap="none" dirty="0">
                        <a:solidFill>
                          <a:schemeClr val="bg1"/>
                        </a:solidFill>
                        <a:effectLst/>
                        <a:latin typeface="Montserrat" pitchFamily="2" charset="77"/>
                        <a:ea typeface="+mn-ea"/>
                        <a:cs typeface="+mn-cs"/>
                        <a:sym typeface="Arial"/>
                      </a:endParaRPr>
                    </a:p>
                    <a:p>
                      <a:pPr marL="0" marR="0" lvl="0" indent="0" algn="ctr" rtl="0">
                        <a:lnSpc>
                          <a:spcPct val="107000"/>
                        </a:lnSpc>
                        <a:spcBef>
                          <a:spcPts val="0"/>
                        </a:spcBef>
                        <a:spcAft>
                          <a:spcPts val="0"/>
                        </a:spcAft>
                        <a:buClr>
                          <a:srgbClr val="000000"/>
                        </a:buClr>
                        <a:buFontTx/>
                        <a:buNone/>
                      </a:pPr>
                      <a:r>
                        <a:rPr lang="es-ES" sz="1400" b="1" i="0" u="none" strike="noStrike" cap="none" dirty="0">
                          <a:solidFill>
                            <a:schemeClr val="bg1"/>
                          </a:solidFill>
                          <a:effectLst/>
                          <a:latin typeface="Montserrat" pitchFamily="2" charset="77"/>
                          <a:ea typeface="+mn-ea"/>
                          <a:cs typeface="+mn-cs"/>
                          <a:sym typeface="Arial"/>
                        </a:rPr>
                        <a:t>Campañas de Comunicación</a:t>
                      </a:r>
                      <a:endParaRPr lang="es-EC" sz="1400" b="1" i="0" u="none" strike="noStrike" cap="none" dirty="0">
                        <a:solidFill>
                          <a:schemeClr val="bg1"/>
                        </a:solidFill>
                        <a:effectLst/>
                        <a:latin typeface="Montserrat" pitchFamily="2" charset="77"/>
                        <a:ea typeface="+mn-ea"/>
                        <a:cs typeface="+mn-cs"/>
                        <a:sym typeface="Arial"/>
                      </a:endParaRPr>
                    </a:p>
                    <a:p>
                      <a:pPr marL="0" lvl="0" indent="0" algn="ctr">
                        <a:lnSpc>
                          <a:spcPct val="107000"/>
                        </a:lnSpc>
                        <a:spcAft>
                          <a:spcPts val="0"/>
                        </a:spcAft>
                        <a:buFontTx/>
                        <a:buNone/>
                      </a:pPr>
                      <a:endParaRPr lang="es-EC" sz="1400" dirty="0">
                        <a:solidFill>
                          <a:schemeClr val="bg1"/>
                        </a:solidFill>
                        <a:effectLst/>
                        <a:latin typeface="Montserrat" pitchFamily="2" charset="77"/>
                        <a:ea typeface="Calibri" panose="020F0502020204030204" pitchFamily="34" charset="0"/>
                        <a:cs typeface="Times New Roman" panose="02020603050405020304" pitchFamily="18" charset="0"/>
                      </a:endParaRPr>
                    </a:p>
                  </a:txBody>
                  <a:tcPr marL="57284" marR="57284" marT="0" marB="0" anchor="ctr">
                    <a:solidFill>
                      <a:srgbClr val="0076BF"/>
                    </a:solidFill>
                  </a:tcPr>
                </a:tc>
                <a:tc>
                  <a:txBody>
                    <a:bodyPr/>
                    <a:lstStyle/>
                    <a:p>
                      <a:pPr algn="just">
                        <a:lnSpc>
                          <a:spcPct val="115000"/>
                        </a:lnSpc>
                        <a:spcAft>
                          <a:spcPts val="0"/>
                        </a:spcAft>
                      </a:pPr>
                      <a:r>
                        <a:rPr lang="es-ES" sz="1200" dirty="0">
                          <a:solidFill>
                            <a:schemeClr val="bg1"/>
                          </a:solidFill>
                          <a:effectLst/>
                        </a:rPr>
                        <a:t> </a:t>
                      </a:r>
                      <a:endParaRPr lang="es-ES" sz="1200" b="0" i="1" dirty="0">
                        <a:solidFill>
                          <a:schemeClr val="bg1"/>
                        </a:solidFill>
                        <a:effectLst/>
                        <a:latin typeface="Montserrat Medium" pitchFamily="2" charset="77"/>
                      </a:endParaRPr>
                    </a:p>
                    <a:p>
                      <a:pPr marL="171450" marR="0" lvl="0" indent="-171450" algn="l" rtl="0">
                        <a:lnSpc>
                          <a:spcPct val="115000"/>
                        </a:lnSpc>
                        <a:spcBef>
                          <a:spcPts val="0"/>
                        </a:spcBef>
                        <a:spcAft>
                          <a:spcPts val="0"/>
                        </a:spcAft>
                        <a:buClr>
                          <a:srgbClr val="000000"/>
                        </a:buClr>
                        <a:buFont typeface="Arial" panose="020B0604020202020204" pitchFamily="34" charset="0"/>
                        <a:buChar char="•"/>
                      </a:pPr>
                      <a:r>
                        <a:rPr lang="es-ES" sz="1200" b="0" i="1" u="none" strike="noStrike" cap="none" dirty="0">
                          <a:solidFill>
                            <a:schemeClr val="bg1"/>
                          </a:solidFill>
                          <a:effectLst/>
                          <a:latin typeface="Montserrat Medium" pitchFamily="2" charset="77"/>
                          <a:ea typeface="+mn-ea"/>
                          <a:cs typeface="+mn-cs"/>
                          <a:sym typeface="Arial"/>
                        </a:rPr>
                        <a:t>Secretaría General de Coordinación Territorial Gobernabilidad y Participación (Ex Secretaría General de Coordinación Territorial y Participación Ciudadana), Administraciones Zonales y Unidades Especiales: Regula tu barrio, Administración  Especial Turística La Mariscal.</a:t>
                      </a:r>
                      <a:endParaRPr lang="es-EC" sz="1200" b="0" i="1" u="none" strike="noStrike" cap="none" dirty="0">
                        <a:solidFill>
                          <a:schemeClr val="bg1"/>
                        </a:solidFill>
                        <a:effectLst/>
                        <a:latin typeface="Montserrat Medium" pitchFamily="2" charset="77"/>
                        <a:ea typeface="+mn-ea"/>
                        <a:cs typeface="+mn-cs"/>
                        <a:sym typeface="Arial"/>
                      </a:endParaRPr>
                    </a:p>
                    <a:p>
                      <a:pPr marL="171450" marR="0" lvl="0" indent="-171450" algn="l" rtl="0">
                        <a:lnSpc>
                          <a:spcPct val="115000"/>
                        </a:lnSpc>
                        <a:spcBef>
                          <a:spcPts val="0"/>
                        </a:spcBef>
                        <a:spcAft>
                          <a:spcPts val="0"/>
                        </a:spcAft>
                        <a:buClr>
                          <a:srgbClr val="000000"/>
                        </a:buClr>
                        <a:buFont typeface="Arial" panose="020B0604020202020204" pitchFamily="34" charset="0"/>
                        <a:buChar char="•"/>
                      </a:pPr>
                      <a:r>
                        <a:rPr lang="es-ES" sz="1200" b="0" i="1" u="none" strike="noStrike" cap="none" dirty="0">
                          <a:solidFill>
                            <a:schemeClr val="bg1"/>
                          </a:solidFill>
                          <a:effectLst/>
                          <a:latin typeface="Montserrat Medium" pitchFamily="2" charset="77"/>
                          <a:ea typeface="+mn-ea"/>
                          <a:cs typeface="+mn-cs"/>
                          <a:sym typeface="Arial"/>
                        </a:rPr>
                        <a:t>Alcaldía, Secretaría de Concejo, Instituto Metropolitano de Planificación Urbana, Procuraduría, Quito Honesto, Relaciones Internacionales.</a:t>
                      </a:r>
                      <a:endParaRPr lang="es-EC" sz="1200" b="0" i="1" u="none" strike="noStrike" cap="none" dirty="0">
                        <a:solidFill>
                          <a:schemeClr val="bg1"/>
                        </a:solidFill>
                        <a:effectLst/>
                        <a:latin typeface="Montserrat Medium" pitchFamily="2" charset="77"/>
                        <a:ea typeface="+mn-ea"/>
                        <a:cs typeface="+mn-cs"/>
                        <a:sym typeface="Arial"/>
                      </a:endParaRPr>
                    </a:p>
                    <a:p>
                      <a:pPr marL="171450" marR="0" lvl="0" indent="-171450" algn="l" rtl="0">
                        <a:lnSpc>
                          <a:spcPct val="115000"/>
                        </a:lnSpc>
                        <a:spcBef>
                          <a:spcPts val="0"/>
                        </a:spcBef>
                        <a:spcAft>
                          <a:spcPts val="0"/>
                        </a:spcAft>
                        <a:buClr>
                          <a:srgbClr val="000000"/>
                        </a:buClr>
                        <a:buFont typeface="Arial" panose="020B0604020202020204" pitchFamily="34" charset="0"/>
                        <a:buChar char="•"/>
                      </a:pPr>
                      <a:r>
                        <a:rPr lang="es-ES" sz="1200" b="0" i="1" u="none" strike="noStrike" cap="none" dirty="0">
                          <a:solidFill>
                            <a:schemeClr val="bg1"/>
                          </a:solidFill>
                          <a:effectLst/>
                          <a:latin typeface="Montserrat Medium" pitchFamily="2" charset="77"/>
                          <a:ea typeface="+mn-ea"/>
                          <a:cs typeface="+mn-cs"/>
                          <a:sym typeface="Arial"/>
                        </a:rPr>
                        <a:t>Administración General, Registro de la Propiedad.</a:t>
                      </a:r>
                      <a:endParaRPr lang="es-EC" sz="1200" b="0" i="1" u="none" strike="noStrike" cap="none" dirty="0">
                        <a:solidFill>
                          <a:schemeClr val="bg1"/>
                        </a:solidFill>
                        <a:effectLst/>
                        <a:latin typeface="Montserrat Medium" pitchFamily="2" charset="77"/>
                        <a:ea typeface="+mn-ea"/>
                        <a:cs typeface="+mn-cs"/>
                        <a:sym typeface="Arial"/>
                      </a:endParaRPr>
                    </a:p>
                    <a:p>
                      <a:pPr marL="171450" marR="0" lvl="0" indent="-171450" algn="l" rtl="0">
                        <a:lnSpc>
                          <a:spcPct val="115000"/>
                        </a:lnSpc>
                        <a:spcBef>
                          <a:spcPts val="0"/>
                        </a:spcBef>
                        <a:spcAft>
                          <a:spcPts val="0"/>
                        </a:spcAft>
                        <a:buClr>
                          <a:srgbClr val="000000"/>
                        </a:buClr>
                        <a:buFont typeface="Arial" panose="020B0604020202020204" pitchFamily="34" charset="0"/>
                        <a:buChar char="•"/>
                      </a:pPr>
                      <a:r>
                        <a:rPr lang="es-ES" sz="1200" b="0" i="1" u="none" strike="noStrike" cap="none" dirty="0">
                          <a:solidFill>
                            <a:schemeClr val="bg1"/>
                          </a:solidFill>
                          <a:effectLst/>
                          <a:latin typeface="Montserrat Medium" pitchFamily="2" charset="77"/>
                          <a:ea typeface="+mn-ea"/>
                          <a:cs typeface="+mn-cs"/>
                          <a:sym typeface="Arial"/>
                        </a:rPr>
                        <a:t>Secretaría de Comunicación.</a:t>
                      </a:r>
                      <a:endParaRPr lang="es-EC" sz="1200" b="0" i="1" u="none" strike="noStrike" cap="none" dirty="0">
                        <a:solidFill>
                          <a:schemeClr val="bg1"/>
                        </a:solidFill>
                        <a:effectLst/>
                        <a:latin typeface="Montserrat Medium" pitchFamily="2" charset="77"/>
                        <a:ea typeface="+mn-ea"/>
                        <a:cs typeface="+mn-cs"/>
                        <a:sym typeface="Arial"/>
                      </a:endParaRPr>
                    </a:p>
                    <a:p>
                      <a:pPr marL="171450" marR="0" lvl="0" indent="-171450" algn="l" rtl="0">
                        <a:lnSpc>
                          <a:spcPct val="115000"/>
                        </a:lnSpc>
                        <a:spcBef>
                          <a:spcPts val="0"/>
                        </a:spcBef>
                        <a:spcAft>
                          <a:spcPts val="0"/>
                        </a:spcAft>
                        <a:buClr>
                          <a:srgbClr val="000000"/>
                        </a:buClr>
                        <a:buFont typeface="Arial" panose="020B0604020202020204" pitchFamily="34" charset="0"/>
                        <a:buChar char="•"/>
                      </a:pPr>
                      <a:r>
                        <a:rPr lang="es-ES" sz="1200" b="0" i="1" u="none" strike="noStrike" cap="none" dirty="0">
                          <a:solidFill>
                            <a:schemeClr val="bg1"/>
                          </a:solidFill>
                          <a:effectLst/>
                          <a:latin typeface="Montserrat Medium" pitchFamily="2" charset="77"/>
                          <a:ea typeface="+mn-ea"/>
                          <a:cs typeface="+mn-cs"/>
                          <a:sym typeface="Arial"/>
                        </a:rPr>
                        <a:t>Agencia Metropolitana de Control.</a:t>
                      </a:r>
                      <a:endParaRPr lang="es-EC" sz="1200" b="0" i="1" u="none" strike="noStrike" cap="none" dirty="0">
                        <a:solidFill>
                          <a:schemeClr val="bg1"/>
                        </a:solidFill>
                        <a:effectLst/>
                        <a:latin typeface="Montserrat Medium" pitchFamily="2" charset="77"/>
                        <a:ea typeface="+mn-ea"/>
                        <a:cs typeface="+mn-cs"/>
                        <a:sym typeface="Arial"/>
                      </a:endParaRPr>
                    </a:p>
                    <a:p>
                      <a:pPr marL="171450" marR="0" lvl="0" indent="-171450" algn="l" rtl="0">
                        <a:lnSpc>
                          <a:spcPct val="115000"/>
                        </a:lnSpc>
                        <a:spcBef>
                          <a:spcPts val="0"/>
                        </a:spcBef>
                        <a:spcAft>
                          <a:spcPts val="0"/>
                        </a:spcAft>
                        <a:buClr>
                          <a:srgbClr val="000000"/>
                        </a:buClr>
                        <a:buFont typeface="Arial" panose="020B0604020202020204" pitchFamily="34" charset="0"/>
                        <a:buChar char="•"/>
                      </a:pPr>
                      <a:r>
                        <a:rPr lang="es-ES" sz="1200" b="0" i="1" u="none" strike="noStrike" cap="none" dirty="0">
                          <a:solidFill>
                            <a:schemeClr val="bg1"/>
                          </a:solidFill>
                          <a:effectLst/>
                          <a:latin typeface="Montserrat Medium" pitchFamily="2" charset="77"/>
                          <a:ea typeface="+mn-ea"/>
                          <a:cs typeface="+mn-cs"/>
                          <a:sym typeface="Arial"/>
                        </a:rPr>
                        <a:t>Secretaría General de Planificación, Instituto de la Ciudad, Instituto de Capacitación.</a:t>
                      </a:r>
                      <a:endParaRPr lang="es-EC" sz="1200" b="0" i="1" u="none" strike="noStrike" cap="none" dirty="0">
                        <a:solidFill>
                          <a:schemeClr val="bg1"/>
                        </a:solidFill>
                        <a:effectLst/>
                        <a:latin typeface="Montserrat Medium" pitchFamily="2" charset="77"/>
                        <a:ea typeface="+mn-ea"/>
                        <a:cs typeface="+mn-cs"/>
                        <a:sym typeface="Arial"/>
                      </a:endParaRPr>
                    </a:p>
                    <a:p>
                      <a:pPr marL="171450" marR="0" lvl="0" indent="-171450" algn="l" rtl="0">
                        <a:lnSpc>
                          <a:spcPct val="115000"/>
                        </a:lnSpc>
                        <a:spcBef>
                          <a:spcPts val="0"/>
                        </a:spcBef>
                        <a:spcAft>
                          <a:spcPts val="0"/>
                        </a:spcAft>
                        <a:buClr>
                          <a:srgbClr val="000000"/>
                        </a:buClr>
                        <a:buFont typeface="Arial" panose="020B0604020202020204" pitchFamily="34" charset="0"/>
                        <a:buChar char="•"/>
                      </a:pPr>
                      <a:r>
                        <a:rPr lang="es-ES" sz="1200" b="0" i="1" u="none" strike="noStrike" cap="none" dirty="0">
                          <a:solidFill>
                            <a:schemeClr val="bg1"/>
                          </a:solidFill>
                          <a:effectLst/>
                          <a:latin typeface="Montserrat Medium" pitchFamily="2" charset="77"/>
                          <a:ea typeface="+mn-ea"/>
                          <a:cs typeface="+mn-cs"/>
                          <a:sym typeface="Arial"/>
                        </a:rPr>
                        <a:t>Secretaría de Gobierno Digital y Tecnologías de la Información y Comunicaciones (Ex Secretaría de Tecnologías de la Información y Comunicación).</a:t>
                      </a:r>
                      <a:endParaRPr lang="es-EC" sz="1200" b="0" i="1" u="none" strike="noStrike" cap="none" dirty="0">
                        <a:solidFill>
                          <a:schemeClr val="bg1"/>
                        </a:solidFill>
                        <a:effectLst/>
                        <a:latin typeface="Montserrat Medium" pitchFamily="2" charset="77"/>
                        <a:ea typeface="+mn-ea"/>
                        <a:cs typeface="+mn-cs"/>
                        <a:sym typeface="Arial"/>
                      </a:endParaRPr>
                    </a:p>
                    <a:p>
                      <a:pPr marL="171450" lvl="0" indent="-171450" algn="just">
                        <a:lnSpc>
                          <a:spcPct val="115000"/>
                        </a:lnSpc>
                        <a:spcAft>
                          <a:spcPts val="0"/>
                        </a:spcAft>
                        <a:buFont typeface="Arial" panose="020B0604020202020204" pitchFamily="34" charset="0"/>
                        <a:buChar char="•"/>
                      </a:pPr>
                      <a:endParaRPr lang="es-EC" sz="1200" b="0" i="1" dirty="0">
                        <a:solidFill>
                          <a:schemeClr val="bg1"/>
                        </a:solidFill>
                        <a:effectLst/>
                        <a:latin typeface="Montserrat Medium" pitchFamily="2" charset="77"/>
                      </a:endParaRPr>
                    </a:p>
                  </a:txBody>
                  <a:tcPr marL="57284" marR="57284" marT="0" marB="0" anchor="ctr">
                    <a:solidFill>
                      <a:srgbClr val="0076BF"/>
                    </a:solidFill>
                  </a:tcPr>
                </a:tc>
                <a:extLst>
                  <a:ext uri="{0D108BD9-81ED-4DB2-BD59-A6C34878D82A}">
                    <a16:rowId xmlns:a16="http://schemas.microsoft.com/office/drawing/2014/main" val="3578807850"/>
                  </a:ext>
                </a:extLst>
              </a:tr>
            </a:tbl>
          </a:graphicData>
        </a:graphic>
      </p:graphicFrame>
    </p:spTree>
    <p:extLst>
      <p:ext uri="{BB962C8B-B14F-4D97-AF65-F5344CB8AC3E}">
        <p14:creationId xmlns:p14="http://schemas.microsoft.com/office/powerpoint/2010/main" val="309838113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TotalTime>
  <Words>1351</Words>
  <Application>Microsoft Office PowerPoint</Application>
  <PresentationFormat>Panorámica</PresentationFormat>
  <Paragraphs>199</Paragraphs>
  <Slides>13</Slides>
  <Notes>13</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13</vt:i4>
      </vt:variant>
    </vt:vector>
  </HeadingPairs>
  <TitlesOfParts>
    <vt:vector size="27" baseType="lpstr">
      <vt:lpstr>Montserrat</vt:lpstr>
      <vt:lpstr>Fira Sans Extra Condensed</vt:lpstr>
      <vt:lpstr>Century Gothic</vt:lpstr>
      <vt:lpstr>Roboto</vt:lpstr>
      <vt:lpstr>Arial</vt:lpstr>
      <vt:lpstr>Montserrat Medium</vt:lpstr>
      <vt:lpstr>Calibri</vt:lpstr>
      <vt:lpstr>Times New Roman</vt:lpstr>
      <vt:lpstr>Fira Sans Extra Condensed Medium</vt:lpstr>
      <vt:lpstr>Montserrat ExtraBold</vt:lpstr>
      <vt:lpstr>HGSMinchoE</vt:lpstr>
      <vt:lpstr>Fira Sans Extra Condensed SemiBold</vt:lpstr>
      <vt:lpstr>Montserrat SemiBold</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de Lourdes Aguiar Garcia</dc:creator>
  <cp:lastModifiedBy>Maria Gabriela Campos Montoya</cp:lastModifiedBy>
  <cp:revision>38</cp:revision>
  <dcterms:created xsi:type="dcterms:W3CDTF">2023-07-12T18:02:23Z</dcterms:created>
  <dcterms:modified xsi:type="dcterms:W3CDTF">2024-06-27T20:39:50Z</dcterms:modified>
</cp:coreProperties>
</file>